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4" r:id="rId2"/>
    <p:sldId id="389" r:id="rId3"/>
    <p:sldId id="396" r:id="rId4"/>
    <p:sldId id="390" r:id="rId5"/>
    <p:sldId id="392" r:id="rId6"/>
    <p:sldId id="391" r:id="rId7"/>
    <p:sldId id="393" r:id="rId8"/>
    <p:sldId id="394" r:id="rId9"/>
    <p:sldId id="397" r:id="rId10"/>
    <p:sldId id="355" r:id="rId11"/>
    <p:sldId id="395" r:id="rId12"/>
    <p:sldId id="371" r:id="rId13"/>
    <p:sldId id="384" r:id="rId14"/>
    <p:sldId id="267" r:id="rId15"/>
    <p:sldId id="387" r:id="rId16"/>
    <p:sldId id="382" r:id="rId17"/>
    <p:sldId id="378" r:id="rId18"/>
    <p:sldId id="385" r:id="rId19"/>
    <p:sldId id="398" r:id="rId20"/>
    <p:sldId id="379" r:id="rId21"/>
    <p:sldId id="380" r:id="rId22"/>
    <p:sldId id="324" r:id="rId23"/>
    <p:sldId id="323" r:id="rId24"/>
    <p:sldId id="326" r:id="rId25"/>
    <p:sldId id="325" r:id="rId26"/>
    <p:sldId id="383" r:id="rId27"/>
    <p:sldId id="328" r:id="rId28"/>
    <p:sldId id="329" r:id="rId29"/>
    <p:sldId id="3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C0C0"/>
    <a:srgbClr val="008080"/>
    <a:srgbClr val="CCECFF"/>
    <a:srgbClr val="DDDDDD"/>
    <a:srgbClr val="F7F6F3"/>
    <a:srgbClr val="E4E4E4"/>
    <a:srgbClr val="FFFDE5"/>
    <a:srgbClr val="5354F4"/>
    <a:srgbClr val="EEEEEE"/>
    <a:srgbClr val="414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566" y="72"/>
      </p:cViewPr>
      <p:guideLst>
        <p:guide orient="horz" pos="2160"/>
        <p:guide pos="3840"/>
      </p:guideLst>
    </p:cSldViewPr>
  </p:slideViewPr>
  <p:notesTextViewPr>
    <p:cViewPr>
      <p:scale>
        <a:sx n="3" d="2"/>
        <a:sy n="3" d="2"/>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76174034799951E-2"/>
          <c:y val="2.1093748702402271E-2"/>
          <c:w val="0.92579368093620007"/>
          <c:h val="0.90745288463011287"/>
        </c:manualLayout>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dLbls>
            <c:dLbl>
              <c:idx val="2"/>
              <c:tx>
                <c:rich>
                  <a:bodyPr/>
                  <a:lstStyle/>
                  <a:p>
                    <a:r>
                      <a:rPr lang="en-US"/>
                      <a:t>5.1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BD-4594-81FD-6BAD76011A41}"/>
                </c:ext>
              </c:extLst>
            </c:dLbl>
            <c:dLbl>
              <c:idx val="3"/>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BD-4594-81FD-6BAD76011A41}"/>
                </c:ext>
              </c:extLst>
            </c:dLbl>
            <c:dLbl>
              <c:idx val="4"/>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BD-4594-81FD-6BAD76011A41}"/>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yriad Pro" panose="020B05030304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0.1</c:v>
                </c:pt>
                <c:pt idx="1">
                  <c:v>2.5</c:v>
                </c:pt>
                <c:pt idx="2">
                  <c:v>6.1</c:v>
                </c:pt>
                <c:pt idx="3">
                  <c:v>9</c:v>
                </c:pt>
                <c:pt idx="4">
                  <c:v>12.7</c:v>
                </c:pt>
              </c:numCache>
            </c:numRef>
          </c:val>
          <c:extLst>
            <c:ext xmlns:c16="http://schemas.microsoft.com/office/drawing/2014/chart" uri="{C3380CC4-5D6E-409C-BE32-E72D297353CC}">
              <c16:uniqueId val="{00000003-32BD-4594-81FD-6BAD76011A41}"/>
            </c:ext>
          </c:extLst>
        </c:ser>
        <c:dLbls>
          <c:showLegendKey val="0"/>
          <c:showVal val="0"/>
          <c:showCatName val="0"/>
          <c:showSerName val="0"/>
          <c:showPercent val="0"/>
          <c:showBubbleSize val="0"/>
        </c:dLbls>
        <c:gapWidth val="219"/>
        <c:overlap val="-27"/>
        <c:axId val="366387200"/>
        <c:axId val="366388736"/>
      </c:barChart>
      <c:catAx>
        <c:axId val="36638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pitchFamily="34" charset="0"/>
                <a:ea typeface="+mn-ea"/>
                <a:cs typeface="+mn-cs"/>
              </a:defRPr>
            </a:pPr>
            <a:endParaRPr lang="en-US"/>
          </a:p>
        </c:txPr>
        <c:crossAx val="366388736"/>
        <c:crosses val="autoZero"/>
        <c:auto val="1"/>
        <c:lblAlgn val="ctr"/>
        <c:lblOffset val="100"/>
        <c:noMultiLvlLbl val="0"/>
      </c:catAx>
      <c:valAx>
        <c:axId val="366388736"/>
        <c:scaling>
          <c:orientation val="minMax"/>
        </c:scaling>
        <c:delete val="1"/>
        <c:axPos val="l"/>
        <c:numFmt formatCode="General" sourceLinked="1"/>
        <c:majorTickMark val="none"/>
        <c:minorTickMark val="none"/>
        <c:tickLblPos val="nextTo"/>
        <c:crossAx val="36638720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yriad Pro" panose="020B0503030403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E3265-42A6-4B88-BAB1-FE935F8F0994}" type="datetimeFigureOut">
              <a:rPr lang="en-US" smtClean="0"/>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C2D8C-308A-472E-955E-24A992F09522}" type="slidenum">
              <a:rPr lang="en-US" smtClean="0"/>
              <a:t>‹#›</a:t>
            </a:fld>
            <a:endParaRPr lang="en-US"/>
          </a:p>
        </p:txBody>
      </p:sp>
    </p:spTree>
    <p:extLst>
      <p:ext uri="{BB962C8B-B14F-4D97-AF65-F5344CB8AC3E}">
        <p14:creationId xmlns:p14="http://schemas.microsoft.com/office/powerpoint/2010/main" val="54103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pPr>
              <a:defRPr/>
            </a:pPr>
            <a:fld id="{D31B6B97-1C16-4955-9CA6-B779C768C80A}" type="slidenum">
              <a:rPr lang="ar-SA" smtClean="0"/>
              <a:pPr>
                <a:defRPr/>
              </a:pPr>
              <a:t>19</a:t>
            </a:fld>
            <a:endParaRPr lang="en-US"/>
          </a:p>
        </p:txBody>
      </p:sp>
    </p:spTree>
    <p:extLst>
      <p:ext uri="{BB962C8B-B14F-4D97-AF65-F5344CB8AC3E}">
        <p14:creationId xmlns:p14="http://schemas.microsoft.com/office/powerpoint/2010/main" val="381910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C8B07C-332A-4E27-B484-A8E33ECF5881}" type="slidenum">
              <a:rPr lang="de-DE">
                <a:solidFill>
                  <a:prstClr val="black"/>
                </a:solidFill>
              </a:rPr>
              <a:pPr>
                <a:defRPr/>
              </a:pPr>
              <a:t>20</a:t>
            </a:fld>
            <a:endParaRPr lang="de-DE">
              <a:solidFill>
                <a:prstClr val="black"/>
              </a:solidFill>
            </a:endParaRPr>
          </a:p>
        </p:txBody>
      </p:sp>
      <p:sp>
        <p:nvSpPr>
          <p:cNvPr id="470019" name="Rectangle 2"/>
          <p:cNvSpPr>
            <a:spLocks noGrp="1" noRot="1" noChangeAspect="1" noChangeArrowheads="1" noTextEdit="1"/>
          </p:cNvSpPr>
          <p:nvPr>
            <p:ph type="sldImg"/>
          </p:nvPr>
        </p:nvSpPr>
        <p:spPr bwMode="auto">
          <a:xfrm>
            <a:off x="379413" y="68262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pPr>
              <a:defRPr/>
            </a:pPr>
            <a:fld id="{D31B6B97-1C16-4955-9CA6-B779C768C80A}" type="slidenum">
              <a:rPr lang="ar-SA" smtClean="0"/>
              <a:pPr>
                <a:defRPr/>
              </a:pPr>
              <a:t>26</a:t>
            </a:fld>
            <a:endParaRPr lang="en-US"/>
          </a:p>
        </p:txBody>
      </p:sp>
    </p:spTree>
    <p:extLst>
      <p:ext uri="{BB962C8B-B14F-4D97-AF65-F5344CB8AC3E}">
        <p14:creationId xmlns:p14="http://schemas.microsoft.com/office/powerpoint/2010/main" val="235580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DFABCC-1084-4E97-8E55-D48151990979}"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375658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FABCC-1084-4E97-8E55-D48151990979}"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346203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FABCC-1084-4E97-8E55-D48151990979}"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132712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FABCC-1084-4E97-8E55-D48151990979}"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53068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FABCC-1084-4E97-8E55-D48151990979}"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151457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DFABCC-1084-4E97-8E55-D48151990979}"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91267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DFABCC-1084-4E97-8E55-D48151990979}"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292086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DFABCC-1084-4E97-8E55-D48151990979}"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289457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FABCC-1084-4E97-8E55-D48151990979}"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2547468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FABCC-1084-4E97-8E55-D48151990979}"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9B636-E419-4391-901C-EBCFBB3BA958}" type="slidenum">
              <a:rPr lang="en-US" smtClean="0"/>
              <a:t>‹#›</a:t>
            </a:fld>
            <a:endParaRPr lang="en-US"/>
          </a:p>
        </p:txBody>
      </p:sp>
    </p:spTree>
    <p:extLst>
      <p:ext uri="{BB962C8B-B14F-4D97-AF65-F5344CB8AC3E}">
        <p14:creationId xmlns:p14="http://schemas.microsoft.com/office/powerpoint/2010/main" val="365658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FABCC-1084-4E97-8E55-D48151990979}"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9B636-E419-4391-901C-EBCFBB3BA95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7829" y="151532"/>
            <a:ext cx="1153390" cy="356467"/>
          </a:xfrm>
          <a:prstGeom prst="rect">
            <a:avLst/>
          </a:prstGeom>
        </p:spPr>
      </p:pic>
    </p:spTree>
    <p:extLst>
      <p:ext uri="{BB962C8B-B14F-4D97-AF65-F5344CB8AC3E}">
        <p14:creationId xmlns:p14="http://schemas.microsoft.com/office/powerpoint/2010/main" val="44106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FABCC-1084-4E97-8E55-D48151990979}" type="datetimeFigureOut">
              <a:rPr lang="en-US" smtClean="0"/>
              <a:t>11/8/2018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9B636-E419-4391-901C-EBCFBB3BA958}" type="slidenum">
              <a:rPr lang="en-US" smtClean="0"/>
              <a:t>‹#›</a:t>
            </a:fld>
            <a:endParaRPr lang="en-US"/>
          </a:p>
        </p:txBody>
      </p:sp>
      <p:pic>
        <p:nvPicPr>
          <p:cNvPr id="7" name="Picture 2">
            <a:extLst>
              <a:ext uri="{FF2B5EF4-FFF2-40B4-BE49-F238E27FC236}">
                <a16:creationId xmlns:a16="http://schemas.microsoft.com/office/drawing/2014/main" id="{DC8D2388-7639-4793-A124-6BEBAB11E844}"/>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737600" y="-19050"/>
            <a:ext cx="34544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2">
            <a:extLst>
              <a:ext uri="{FF2B5EF4-FFF2-40B4-BE49-F238E27FC236}">
                <a16:creationId xmlns:a16="http://schemas.microsoft.com/office/drawing/2014/main" id="{CF6356F9-6961-40CB-932A-03FC64B4DD69}"/>
              </a:ext>
            </a:extLst>
          </p:cNvPr>
          <p:cNvSpPr txBox="1"/>
          <p:nvPr userDrawn="1"/>
        </p:nvSpPr>
        <p:spPr>
          <a:xfrm>
            <a:off x="8890000" y="18606"/>
            <a:ext cx="2533515" cy="338554"/>
          </a:xfrm>
          <a:prstGeom prst="rect">
            <a:avLst/>
          </a:prstGeom>
          <a:noFill/>
        </p:spPr>
        <p:txBody>
          <a:bodyPr wrap="square" rtlCol="1">
            <a:spAutoFit/>
          </a:bodyPr>
          <a:lstStyle/>
          <a:p>
            <a:pPr algn="r" rtl="1"/>
            <a:r>
              <a:rPr lang="en-US" sz="1600" dirty="0">
                <a:solidFill>
                  <a:prstClr val="white"/>
                </a:solidFill>
                <a:latin typeface="Arial Black" panose="020B0A04020102020204" pitchFamily="34" charset="0"/>
                <a:ea typeface="MS Mincho"/>
                <a:cs typeface="Times New Roman" panose="02020603050405020304" pitchFamily="18" charset="0"/>
              </a:rPr>
              <a:t>Al-Futtaim Health</a:t>
            </a:r>
            <a:endParaRPr lang="en-US" sz="1200" dirty="0">
              <a:solidFill>
                <a:prstClr val="white"/>
              </a:solidFill>
              <a:latin typeface="Times New Roman" panose="02020603050405020304" pitchFamily="18" charset="0"/>
              <a:ea typeface="MS Mincho"/>
            </a:endParaRPr>
          </a:p>
        </p:txBody>
      </p:sp>
    </p:spTree>
    <p:extLst>
      <p:ext uri="{BB962C8B-B14F-4D97-AF65-F5344CB8AC3E}">
        <p14:creationId xmlns:p14="http://schemas.microsoft.com/office/powerpoint/2010/main" val="404490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9891" y="2418007"/>
            <a:ext cx="4912499" cy="1754326"/>
          </a:xfrm>
          <a:prstGeom prst="rect">
            <a:avLst/>
          </a:prstGeom>
          <a:noFill/>
        </p:spPr>
        <p:txBody>
          <a:bodyPr wrap="none" rtlCol="0">
            <a:spAutoFit/>
          </a:bodyPr>
          <a:lstStyle/>
          <a:p>
            <a:pPr algn="ctr"/>
            <a:r>
              <a:rPr lang="en-US" sz="3600" b="1" dirty="0">
                <a:solidFill>
                  <a:schemeClr val="accent1">
                    <a:lumMod val="75000"/>
                  </a:schemeClr>
                </a:solidFill>
              </a:rPr>
              <a:t>Innovation in Healthcare</a:t>
            </a:r>
          </a:p>
          <a:p>
            <a:pPr algn="ctr"/>
            <a:endParaRPr lang="en-US" sz="3600" b="1" dirty="0">
              <a:solidFill>
                <a:schemeClr val="accent1">
                  <a:lumMod val="75000"/>
                </a:schemeClr>
              </a:solidFill>
            </a:endParaRPr>
          </a:p>
          <a:p>
            <a:pPr algn="ctr"/>
            <a:r>
              <a:rPr lang="en-US" sz="3600" b="1" dirty="0">
                <a:solidFill>
                  <a:schemeClr val="accent1">
                    <a:lumMod val="75000"/>
                  </a:schemeClr>
                </a:solidFill>
              </a:rPr>
              <a:t>Some live examples.. </a:t>
            </a:r>
          </a:p>
        </p:txBody>
      </p:sp>
      <p:sp>
        <p:nvSpPr>
          <p:cNvPr id="9" name="TextBox 8"/>
          <p:cNvSpPr txBox="1"/>
          <p:nvPr/>
        </p:nvSpPr>
        <p:spPr>
          <a:xfrm>
            <a:off x="5485242" y="4380331"/>
            <a:ext cx="1362681" cy="369332"/>
          </a:xfrm>
          <a:prstGeom prst="rect">
            <a:avLst/>
          </a:prstGeom>
          <a:noFill/>
        </p:spPr>
        <p:txBody>
          <a:bodyPr wrap="none" rtlCol="0">
            <a:spAutoFit/>
          </a:bodyPr>
          <a:lstStyle/>
          <a:p>
            <a:r>
              <a:rPr lang="en-US" dirty="0">
                <a:solidFill>
                  <a:schemeClr val="bg1">
                    <a:lumMod val="65000"/>
                  </a:schemeClr>
                </a:solidFill>
              </a:rPr>
              <a:t>March  2016</a:t>
            </a:r>
          </a:p>
        </p:txBody>
      </p:sp>
    </p:spTree>
    <p:extLst>
      <p:ext uri="{BB962C8B-B14F-4D97-AF65-F5344CB8AC3E}">
        <p14:creationId xmlns:p14="http://schemas.microsoft.com/office/powerpoint/2010/main" val="2186543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7984" y="1133316"/>
            <a:ext cx="10305128" cy="5559112"/>
          </a:xfrm>
          <a:prstGeom prst="rect">
            <a:avLst/>
          </a:prstGeom>
          <a:ln>
            <a:solidFill>
              <a:schemeClr val="bg1">
                <a:lumMod val="75000"/>
              </a:schemeClr>
            </a:solidFill>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4351" y="3819618"/>
            <a:ext cx="1009665" cy="55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3"/>
          <p:cNvSpPr txBox="1">
            <a:spLocks noChangeArrowheads="1"/>
          </p:cNvSpPr>
          <p:nvPr/>
        </p:nvSpPr>
        <p:spPr bwMode="auto">
          <a:xfrm>
            <a:off x="457199" y="169339"/>
            <a:ext cx="6680447"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Dubai, a permission to innovate.. </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288441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5134" y="1012054"/>
            <a:ext cx="10552672" cy="4034062"/>
          </a:xfrm>
        </p:spPr>
        <p:txBody>
          <a:bodyPr>
            <a:noAutofit/>
          </a:bodyPr>
          <a:lstStyle/>
          <a:p>
            <a:pPr marL="0" indent="0">
              <a:buNone/>
            </a:pPr>
            <a:r>
              <a:rPr lang="en-US" sz="2400" dirty="0">
                <a:solidFill>
                  <a:schemeClr val="accent1">
                    <a:lumMod val="50000"/>
                  </a:schemeClr>
                </a:solidFill>
              </a:rPr>
              <a:t>Dubai Health financing system design..</a:t>
            </a:r>
          </a:p>
          <a:p>
            <a:pPr marL="0" indent="0">
              <a:buNone/>
            </a:pPr>
            <a:r>
              <a:rPr lang="en-US" sz="2400" dirty="0">
                <a:solidFill>
                  <a:schemeClr val="accent1">
                    <a:lumMod val="50000"/>
                  </a:schemeClr>
                </a:solidFill>
              </a:rPr>
              <a:t>Innovation &amp; technology in health care in Dubai is used for the following areas:</a:t>
            </a:r>
          </a:p>
          <a:p>
            <a:pPr marL="0" indent="0">
              <a:buNone/>
            </a:pPr>
            <a:endParaRPr lang="en-US" sz="2400" dirty="0">
              <a:solidFill>
                <a:schemeClr val="accent1">
                  <a:lumMod val="50000"/>
                </a:schemeClr>
              </a:solidFill>
            </a:endParaRPr>
          </a:p>
          <a:p>
            <a:pPr lvl="1"/>
            <a:r>
              <a:rPr lang="en-US" dirty="0">
                <a:solidFill>
                  <a:schemeClr val="accent1">
                    <a:lumMod val="50000"/>
                  </a:schemeClr>
                </a:solidFill>
              </a:rPr>
              <a:t>Insurance system design </a:t>
            </a:r>
          </a:p>
          <a:p>
            <a:pPr lvl="1"/>
            <a:r>
              <a:rPr lang="en-US" dirty="0">
                <a:solidFill>
                  <a:schemeClr val="accent1">
                    <a:lumMod val="50000"/>
                  </a:schemeClr>
                </a:solidFill>
              </a:rPr>
              <a:t>Manage the system &amp; Improve outcomes of quality of care</a:t>
            </a:r>
          </a:p>
          <a:p>
            <a:pPr lvl="2"/>
            <a:r>
              <a:rPr lang="en-US" sz="2400" dirty="0" err="1">
                <a:solidFill>
                  <a:schemeClr val="accent1">
                    <a:lumMod val="50000"/>
                  </a:schemeClr>
                </a:solidFill>
              </a:rPr>
              <a:t>Eclaim</a:t>
            </a:r>
            <a:r>
              <a:rPr lang="en-US" sz="2400" dirty="0">
                <a:solidFill>
                  <a:schemeClr val="accent1">
                    <a:lumMod val="50000"/>
                  </a:schemeClr>
                </a:solidFill>
              </a:rPr>
              <a:t> link </a:t>
            </a:r>
          </a:p>
          <a:p>
            <a:pPr lvl="2"/>
            <a:r>
              <a:rPr lang="en-US" sz="2400" dirty="0" err="1">
                <a:solidFill>
                  <a:schemeClr val="accent1">
                    <a:lumMod val="50000"/>
                  </a:schemeClr>
                </a:solidFill>
              </a:rPr>
              <a:t>Ejada</a:t>
            </a:r>
            <a:r>
              <a:rPr lang="en-US" sz="2400" dirty="0">
                <a:solidFill>
                  <a:schemeClr val="accent1">
                    <a:lumMod val="50000"/>
                  </a:schemeClr>
                </a:solidFill>
              </a:rPr>
              <a:t> </a:t>
            </a:r>
          </a:p>
          <a:p>
            <a:pPr lvl="1"/>
            <a:r>
              <a:rPr lang="en-US" dirty="0">
                <a:solidFill>
                  <a:schemeClr val="accent1">
                    <a:lumMod val="50000"/>
                  </a:schemeClr>
                </a:solidFill>
              </a:rPr>
              <a:t>Increase efficiency and value for money spent </a:t>
            </a:r>
          </a:p>
          <a:p>
            <a:pPr lvl="2"/>
            <a:r>
              <a:rPr lang="en-US" sz="2400" dirty="0">
                <a:solidFill>
                  <a:schemeClr val="accent1">
                    <a:lumMod val="50000"/>
                  </a:schemeClr>
                </a:solidFill>
              </a:rPr>
              <a:t>E referral </a:t>
            </a:r>
          </a:p>
          <a:p>
            <a:pPr lvl="2"/>
            <a:r>
              <a:rPr lang="en-US" sz="2400" dirty="0">
                <a:solidFill>
                  <a:schemeClr val="accent1">
                    <a:lumMod val="50000"/>
                  </a:schemeClr>
                </a:solidFill>
              </a:rPr>
              <a:t>E prescriptions </a:t>
            </a:r>
          </a:p>
          <a:p>
            <a:pPr lvl="2"/>
            <a:r>
              <a:rPr lang="en-US" sz="2400" dirty="0">
                <a:solidFill>
                  <a:schemeClr val="accent1">
                    <a:lumMod val="50000"/>
                  </a:schemeClr>
                </a:solidFill>
              </a:rPr>
              <a:t>Trends and health analytics</a:t>
            </a:r>
          </a:p>
          <a:p>
            <a:pPr lvl="1"/>
            <a:r>
              <a:rPr lang="en-US" dirty="0">
                <a:solidFill>
                  <a:schemeClr val="accent1">
                    <a:lumMod val="50000"/>
                  </a:schemeClr>
                </a:solidFill>
              </a:rPr>
              <a:t>Improve customer experience and access to care  </a:t>
            </a:r>
            <a:endParaRPr lang="ar-SA" dirty="0">
              <a:solidFill>
                <a:schemeClr val="accent1">
                  <a:lumMod val="50000"/>
                </a:schemeClr>
              </a:solidFill>
            </a:endParaRPr>
          </a:p>
        </p:txBody>
      </p:sp>
      <p:sp>
        <p:nvSpPr>
          <p:cNvPr id="4"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Overview..</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122844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51" name="Rectangle 6"/>
          <p:cNvSpPr>
            <a:spLocks noChangeArrowheads="1"/>
          </p:cNvSpPr>
          <p:nvPr/>
        </p:nvSpPr>
        <p:spPr bwMode="auto">
          <a:xfrm>
            <a:off x="445273" y="1143000"/>
            <a:ext cx="10933927" cy="5296694"/>
          </a:xfrm>
          <a:prstGeom prst="rect">
            <a:avLst/>
          </a:prstGeom>
          <a:solidFill>
            <a:srgbClr val="038C99">
              <a:alpha val="10000"/>
            </a:srgbClr>
          </a:solidFill>
          <a:ln w="9525">
            <a:noFill/>
            <a:miter lim="800000"/>
            <a:headEnd/>
            <a:tailEnd/>
          </a:ln>
        </p:spPr>
        <p:txBody>
          <a:bodyPr wrap="none" anchor="ctr"/>
          <a:lstStyle/>
          <a:p>
            <a:endParaRPr lang="en-US">
              <a:latin typeface="Calibri" pitchFamily="34" charset="0"/>
              <a:cs typeface="Arial" charset="0"/>
            </a:endParaRPr>
          </a:p>
        </p:txBody>
      </p:sp>
      <p:pic>
        <p:nvPicPr>
          <p:cNvPr id="269314" name="Picture 59" descr="money12"/>
          <p:cNvPicPr>
            <a:picLocks noChangeAspect="1" noChangeArrowheads="1"/>
          </p:cNvPicPr>
          <p:nvPr/>
        </p:nvPicPr>
        <p:blipFill>
          <a:blip r:embed="rId2"/>
          <a:srcRect/>
          <a:stretch>
            <a:fillRect/>
          </a:stretch>
        </p:blipFill>
        <p:spPr bwMode="auto">
          <a:xfrm>
            <a:off x="6096000" y="2662238"/>
            <a:ext cx="914400" cy="334962"/>
          </a:xfrm>
          <a:prstGeom prst="rect">
            <a:avLst/>
          </a:prstGeom>
          <a:noFill/>
          <a:ln w="9525">
            <a:noFill/>
            <a:miter lim="800000"/>
            <a:headEnd/>
            <a:tailEnd/>
          </a:ln>
        </p:spPr>
      </p:pic>
      <p:sp>
        <p:nvSpPr>
          <p:cNvPr id="269315" name="AutoShape 8"/>
          <p:cNvSpPr>
            <a:spLocks noChangeArrowheads="1"/>
          </p:cNvSpPr>
          <p:nvPr/>
        </p:nvSpPr>
        <p:spPr bwMode="auto">
          <a:xfrm>
            <a:off x="4165600" y="2357438"/>
            <a:ext cx="2032000" cy="2590800"/>
          </a:xfrm>
          <a:prstGeom prst="octagon">
            <a:avLst>
              <a:gd name="adj" fmla="val 29287"/>
            </a:avLst>
          </a:prstGeom>
          <a:solidFill>
            <a:srgbClr val="FFCC99">
              <a:alpha val="50195"/>
            </a:srgbClr>
          </a:solidFill>
          <a:ln w="9525">
            <a:noFill/>
            <a:miter lim="800000"/>
            <a:headEnd/>
            <a:tailEnd/>
          </a:ln>
        </p:spPr>
        <p:txBody>
          <a:bodyPr wrap="none" anchor="ctr"/>
          <a:lstStyle/>
          <a:p>
            <a:endParaRPr lang="en-US">
              <a:latin typeface="Calibri" pitchFamily="34" charset="0"/>
              <a:cs typeface="Arial" charset="0"/>
            </a:endParaRPr>
          </a:p>
        </p:txBody>
      </p:sp>
      <p:pic>
        <p:nvPicPr>
          <p:cNvPr id="269316" name="Picture 42" descr="Gulf-Arab-family"/>
          <p:cNvPicPr>
            <a:picLocks noChangeAspect="1" noChangeArrowheads="1"/>
          </p:cNvPicPr>
          <p:nvPr/>
        </p:nvPicPr>
        <p:blipFill>
          <a:blip r:embed="rId3"/>
          <a:srcRect/>
          <a:stretch>
            <a:fillRect/>
          </a:stretch>
        </p:blipFill>
        <p:spPr bwMode="auto">
          <a:xfrm>
            <a:off x="8940800" y="5286375"/>
            <a:ext cx="2540000" cy="1365250"/>
          </a:xfrm>
          <a:prstGeom prst="rect">
            <a:avLst/>
          </a:prstGeom>
          <a:noFill/>
          <a:ln w="38100" cmpd="thinThick">
            <a:solidFill>
              <a:schemeClr val="tx1"/>
            </a:solidFill>
            <a:miter lim="800000"/>
            <a:headEnd/>
            <a:tailEnd/>
          </a:ln>
        </p:spPr>
      </p:pic>
      <p:pic>
        <p:nvPicPr>
          <p:cNvPr id="269317" name="Picture 59" descr="money12"/>
          <p:cNvPicPr>
            <a:picLocks noChangeAspect="1" noChangeArrowheads="1"/>
          </p:cNvPicPr>
          <p:nvPr/>
        </p:nvPicPr>
        <p:blipFill>
          <a:blip r:embed="rId2"/>
          <a:srcRect/>
          <a:stretch>
            <a:fillRect/>
          </a:stretch>
        </p:blipFill>
        <p:spPr bwMode="auto">
          <a:xfrm>
            <a:off x="1320800" y="4795838"/>
            <a:ext cx="914400" cy="334962"/>
          </a:xfrm>
          <a:prstGeom prst="rect">
            <a:avLst/>
          </a:prstGeom>
          <a:noFill/>
          <a:ln w="9525">
            <a:noFill/>
            <a:miter lim="800000"/>
            <a:headEnd/>
            <a:tailEnd/>
          </a:ln>
        </p:spPr>
      </p:pic>
      <p:sp>
        <p:nvSpPr>
          <p:cNvPr id="269318" name="AutoShape 23"/>
          <p:cNvSpPr>
            <a:spLocks noChangeArrowheads="1"/>
          </p:cNvSpPr>
          <p:nvPr/>
        </p:nvSpPr>
        <p:spPr bwMode="auto">
          <a:xfrm rot="-5400000">
            <a:off x="2247900" y="4783138"/>
            <a:ext cx="685800" cy="1320800"/>
          </a:xfrm>
          <a:prstGeom prst="homePlate">
            <a:avLst>
              <a:gd name="adj" fmla="val 25000"/>
            </a:avLst>
          </a:prstGeom>
          <a:solidFill>
            <a:srgbClr val="99CCFF">
              <a:alpha val="50000"/>
            </a:srgbClr>
          </a:solidFill>
          <a:ln w="9525">
            <a:noFill/>
            <a:miter lim="800000"/>
            <a:headEnd/>
            <a:tailEnd/>
          </a:ln>
        </p:spPr>
        <p:txBody>
          <a:bodyPr vert="eaVert" wrap="none" anchor="ctr" anchorCtr="1"/>
          <a:lstStyle/>
          <a:p>
            <a:r>
              <a:rPr lang="ar-AE" sz="1600" dirty="0">
                <a:latin typeface="Calibri" pitchFamily="34" charset="0"/>
              </a:rPr>
              <a:t>الزائرون</a:t>
            </a:r>
            <a:endParaRPr lang="en-US" sz="1600" dirty="0">
              <a:latin typeface="Calibri" pitchFamily="34" charset="0"/>
            </a:endParaRPr>
          </a:p>
          <a:p>
            <a:r>
              <a:rPr lang="en-US" sz="1600" dirty="0">
                <a:latin typeface="Calibri" pitchFamily="34" charset="0"/>
              </a:rPr>
              <a:t>Visitors</a:t>
            </a:r>
          </a:p>
        </p:txBody>
      </p:sp>
      <p:sp>
        <p:nvSpPr>
          <p:cNvPr id="269319" name="Slide Number Placeholder 1"/>
          <p:cNvSpPr txBox="1">
            <a:spLocks noGrp="1"/>
          </p:cNvSpPr>
          <p:nvPr/>
        </p:nvSpPr>
        <p:spPr bwMode="auto">
          <a:xfrm>
            <a:off x="8737600" y="6534150"/>
            <a:ext cx="3048000" cy="476250"/>
          </a:xfrm>
          <a:prstGeom prst="rect">
            <a:avLst/>
          </a:prstGeom>
          <a:noFill/>
          <a:ln w="9525">
            <a:noFill/>
            <a:miter lim="800000"/>
            <a:headEnd/>
            <a:tailEnd/>
          </a:ln>
        </p:spPr>
        <p:txBody>
          <a:bodyPr/>
          <a:lstStyle/>
          <a:p>
            <a:pPr algn="r"/>
            <a:fld id="{C0DB9C05-8BA6-43EF-B746-54F2BDA91855}" type="slidenum">
              <a:rPr lang="ar-SA" sz="1400">
                <a:latin typeface="Arial" charset="0"/>
                <a:cs typeface="Arial" charset="0"/>
              </a:rPr>
              <a:pPr algn="r"/>
              <a:t>12</a:t>
            </a:fld>
            <a:endParaRPr lang="en-US" sz="1400">
              <a:latin typeface="Arial" charset="0"/>
              <a:cs typeface="Arial" charset="0"/>
            </a:endParaRPr>
          </a:p>
        </p:txBody>
      </p:sp>
      <p:sp>
        <p:nvSpPr>
          <p:cNvPr id="269322" name="Rectangle 6"/>
          <p:cNvSpPr>
            <a:spLocks noChangeArrowheads="1"/>
          </p:cNvSpPr>
          <p:nvPr/>
        </p:nvSpPr>
        <p:spPr bwMode="auto">
          <a:xfrm>
            <a:off x="2032000" y="1447800"/>
            <a:ext cx="8229600" cy="609600"/>
          </a:xfrm>
          <a:prstGeom prst="rect">
            <a:avLst/>
          </a:prstGeom>
          <a:solidFill>
            <a:schemeClr val="accent1"/>
          </a:solidFill>
          <a:ln w="9525">
            <a:noFill/>
            <a:miter lim="800000"/>
            <a:headEnd/>
            <a:tailEnd/>
          </a:ln>
        </p:spPr>
        <p:txBody>
          <a:bodyPr wrap="none" anchor="ctr"/>
          <a:lstStyle/>
          <a:p>
            <a:endParaRPr lang="en-US">
              <a:latin typeface="Calibri" pitchFamily="34" charset="0"/>
              <a:cs typeface="Arial" charset="0"/>
            </a:endParaRPr>
          </a:p>
        </p:txBody>
      </p:sp>
      <p:sp>
        <p:nvSpPr>
          <p:cNvPr id="269323" name="AutoShape 7"/>
          <p:cNvSpPr>
            <a:spLocks noChangeArrowheads="1"/>
          </p:cNvSpPr>
          <p:nvPr/>
        </p:nvSpPr>
        <p:spPr bwMode="auto">
          <a:xfrm rot="10800000">
            <a:off x="6705600" y="2357438"/>
            <a:ext cx="1828800" cy="2590800"/>
          </a:xfrm>
          <a:prstGeom prst="homePlate">
            <a:avLst>
              <a:gd name="adj" fmla="val 25000"/>
            </a:avLst>
          </a:prstGeom>
          <a:solidFill>
            <a:srgbClr val="993300">
              <a:alpha val="85097"/>
            </a:srgbClr>
          </a:solidFill>
          <a:ln w="9525">
            <a:noFill/>
            <a:miter lim="800000"/>
            <a:headEnd/>
            <a:tailEnd/>
          </a:ln>
        </p:spPr>
        <p:txBody>
          <a:bodyPr rot="10800000" wrap="none" anchor="ctr"/>
          <a:lstStyle/>
          <a:p>
            <a:endParaRPr lang="en-US">
              <a:latin typeface="Calibri" pitchFamily="34" charset="0"/>
              <a:cs typeface="Arial" charset="0"/>
            </a:endParaRPr>
          </a:p>
        </p:txBody>
      </p:sp>
      <p:sp>
        <p:nvSpPr>
          <p:cNvPr id="269324" name="AutoShape 8"/>
          <p:cNvSpPr>
            <a:spLocks noChangeArrowheads="1"/>
          </p:cNvSpPr>
          <p:nvPr/>
        </p:nvSpPr>
        <p:spPr bwMode="auto">
          <a:xfrm>
            <a:off x="2032000" y="2357438"/>
            <a:ext cx="2032000" cy="2590800"/>
          </a:xfrm>
          <a:prstGeom prst="octagon">
            <a:avLst>
              <a:gd name="adj" fmla="val 29287"/>
            </a:avLst>
          </a:prstGeom>
          <a:solidFill>
            <a:srgbClr val="FFCC99">
              <a:alpha val="30196"/>
            </a:srgbClr>
          </a:solidFill>
          <a:ln w="9525">
            <a:noFill/>
            <a:miter lim="800000"/>
            <a:headEnd/>
            <a:tailEnd/>
          </a:ln>
        </p:spPr>
        <p:txBody>
          <a:bodyPr wrap="none" anchor="ctr"/>
          <a:lstStyle/>
          <a:p>
            <a:endParaRPr lang="en-US">
              <a:latin typeface="Calibri" pitchFamily="34" charset="0"/>
              <a:cs typeface="Arial" charset="0"/>
            </a:endParaRPr>
          </a:p>
        </p:txBody>
      </p:sp>
      <p:sp>
        <p:nvSpPr>
          <p:cNvPr id="269325" name="Text Box 15"/>
          <p:cNvSpPr txBox="1">
            <a:spLocks noChangeArrowheads="1"/>
          </p:cNvSpPr>
          <p:nvPr/>
        </p:nvSpPr>
        <p:spPr bwMode="auto">
          <a:xfrm>
            <a:off x="2946400" y="1447804"/>
            <a:ext cx="6096000" cy="369332"/>
          </a:xfrm>
          <a:prstGeom prst="rect">
            <a:avLst/>
          </a:prstGeom>
          <a:noFill/>
          <a:ln w="9525">
            <a:noFill/>
            <a:miter lim="800000"/>
            <a:headEnd/>
            <a:tailEnd/>
          </a:ln>
        </p:spPr>
        <p:txBody>
          <a:bodyPr>
            <a:spAutoFit/>
          </a:bodyPr>
          <a:lstStyle/>
          <a:p>
            <a:pPr algn="ctr">
              <a:spcBef>
                <a:spcPct val="50000"/>
              </a:spcBef>
            </a:pPr>
            <a:r>
              <a:rPr lang="ar-SA" dirty="0">
                <a:latin typeface="Calibri" pitchFamily="34" charset="0"/>
                <a:cs typeface="Arial" charset="0"/>
              </a:rPr>
              <a:t>ا</a:t>
            </a:r>
            <a:r>
              <a:rPr lang="ar-AE" dirty="0">
                <a:latin typeface="Calibri" pitchFamily="34" charset="0"/>
                <a:cs typeface="Arial" charset="0"/>
              </a:rPr>
              <a:t>لهيئة: تطبيق ورقابة الضمان الصحي</a:t>
            </a:r>
            <a:r>
              <a:rPr lang="en-US" dirty="0">
                <a:latin typeface="Calibri" pitchFamily="34" charset="0"/>
                <a:cs typeface="Arial" charset="0"/>
              </a:rPr>
              <a:t> </a:t>
            </a:r>
          </a:p>
        </p:txBody>
      </p:sp>
      <p:sp>
        <p:nvSpPr>
          <p:cNvPr id="269326" name="Text Box 16"/>
          <p:cNvSpPr txBox="1">
            <a:spLocks noChangeArrowheads="1"/>
          </p:cNvSpPr>
          <p:nvPr/>
        </p:nvSpPr>
        <p:spPr bwMode="auto">
          <a:xfrm>
            <a:off x="7010400" y="2667000"/>
            <a:ext cx="1524000" cy="1492716"/>
          </a:xfrm>
          <a:prstGeom prst="rect">
            <a:avLst/>
          </a:prstGeom>
          <a:noFill/>
          <a:ln w="9525">
            <a:noFill/>
            <a:miter lim="800000"/>
            <a:headEnd/>
            <a:tailEnd/>
          </a:ln>
        </p:spPr>
        <p:txBody>
          <a:bodyPr>
            <a:spAutoFit/>
          </a:bodyPr>
          <a:lstStyle/>
          <a:p>
            <a:pPr algn="ctr" rtl="1">
              <a:spcBef>
                <a:spcPct val="50000"/>
              </a:spcBef>
            </a:pPr>
            <a:r>
              <a:rPr lang="ar-AE" sz="1400" b="1" dirty="0">
                <a:solidFill>
                  <a:schemeClr val="bg1"/>
                </a:solidFill>
                <a:latin typeface="Calibri" pitchFamily="34" charset="0"/>
                <a:cs typeface="Arial" charset="0"/>
              </a:rPr>
              <a:t>التغطية:</a:t>
            </a:r>
          </a:p>
          <a:p>
            <a:pPr algn="ctr" rtl="1">
              <a:spcBef>
                <a:spcPct val="50000"/>
              </a:spcBef>
            </a:pPr>
            <a:r>
              <a:rPr lang="ar-AE" sz="1400" b="1" dirty="0">
                <a:solidFill>
                  <a:schemeClr val="bg1"/>
                </a:solidFill>
                <a:latin typeface="Calibri" pitchFamily="34" charset="0"/>
                <a:cs typeface="Arial" charset="0"/>
              </a:rPr>
              <a:t>برامج الضمان الحكومية</a:t>
            </a:r>
          </a:p>
          <a:p>
            <a:pPr algn="ctr" rtl="1">
              <a:spcBef>
                <a:spcPct val="50000"/>
              </a:spcBef>
            </a:pPr>
            <a:r>
              <a:rPr lang="ar-AE" sz="1400" b="1" dirty="0">
                <a:solidFill>
                  <a:schemeClr val="bg1"/>
                </a:solidFill>
                <a:latin typeface="Calibri" pitchFamily="34" charset="0"/>
                <a:cs typeface="Arial" charset="0"/>
              </a:rPr>
              <a:t>شركات الضمان</a:t>
            </a:r>
            <a:endParaRPr lang="en-US" sz="1400" b="1" dirty="0">
              <a:solidFill>
                <a:schemeClr val="bg1"/>
              </a:solidFill>
              <a:latin typeface="Calibri" pitchFamily="34" charset="0"/>
              <a:cs typeface="Arial" charset="0"/>
            </a:endParaRPr>
          </a:p>
          <a:p>
            <a:pPr algn="ctr" rtl="1">
              <a:spcBef>
                <a:spcPct val="50000"/>
              </a:spcBef>
            </a:pPr>
            <a:r>
              <a:rPr lang="en-US" sz="1400" b="1" dirty="0">
                <a:solidFill>
                  <a:schemeClr val="bg1"/>
                </a:solidFill>
                <a:latin typeface="Calibri" pitchFamily="34" charset="0"/>
              </a:rPr>
              <a:t>Coverage</a:t>
            </a:r>
            <a:endParaRPr lang="ar-AE" sz="1400" b="1" dirty="0">
              <a:solidFill>
                <a:schemeClr val="bg1"/>
              </a:solidFill>
              <a:latin typeface="Calibri" pitchFamily="34" charset="0"/>
              <a:cs typeface="Arial" charset="0"/>
            </a:endParaRPr>
          </a:p>
        </p:txBody>
      </p:sp>
      <p:sp>
        <p:nvSpPr>
          <p:cNvPr id="269329" name="AutoShape 25"/>
          <p:cNvSpPr>
            <a:spLocks noChangeArrowheads="1"/>
          </p:cNvSpPr>
          <p:nvPr/>
        </p:nvSpPr>
        <p:spPr bwMode="auto">
          <a:xfrm rot="10800000">
            <a:off x="8432800" y="2357438"/>
            <a:ext cx="1828800" cy="2590800"/>
          </a:xfrm>
          <a:prstGeom prst="homePlate">
            <a:avLst>
              <a:gd name="adj" fmla="val 25000"/>
            </a:avLst>
          </a:prstGeom>
          <a:solidFill>
            <a:srgbClr val="993300">
              <a:alpha val="50195"/>
            </a:srgbClr>
          </a:solidFill>
          <a:ln w="9525">
            <a:noFill/>
            <a:miter lim="800000"/>
            <a:headEnd/>
            <a:tailEnd/>
          </a:ln>
        </p:spPr>
        <p:txBody>
          <a:bodyPr rot="10800000" wrap="none" anchor="ctr"/>
          <a:lstStyle/>
          <a:p>
            <a:endParaRPr lang="en-US">
              <a:latin typeface="Calibri" pitchFamily="34" charset="0"/>
              <a:cs typeface="Arial" charset="0"/>
            </a:endParaRPr>
          </a:p>
        </p:txBody>
      </p:sp>
      <p:sp>
        <p:nvSpPr>
          <p:cNvPr id="269330" name="Text Box 26"/>
          <p:cNvSpPr txBox="1">
            <a:spLocks noChangeArrowheads="1"/>
          </p:cNvSpPr>
          <p:nvPr/>
        </p:nvSpPr>
        <p:spPr bwMode="auto">
          <a:xfrm>
            <a:off x="8636000" y="2590800"/>
            <a:ext cx="1828800" cy="1600438"/>
          </a:xfrm>
          <a:prstGeom prst="rect">
            <a:avLst/>
          </a:prstGeom>
          <a:noFill/>
          <a:ln w="9525">
            <a:noFill/>
            <a:miter lim="800000"/>
            <a:headEnd/>
            <a:tailEnd/>
          </a:ln>
        </p:spPr>
        <p:txBody>
          <a:bodyPr>
            <a:spAutoFit/>
          </a:bodyPr>
          <a:lstStyle/>
          <a:p>
            <a:pPr algn="ctr" rtl="1">
              <a:spcBef>
                <a:spcPct val="50000"/>
              </a:spcBef>
            </a:pPr>
            <a:r>
              <a:rPr lang="ar-AE" sz="1400" b="1" dirty="0">
                <a:solidFill>
                  <a:schemeClr val="bg1"/>
                </a:solidFill>
                <a:latin typeface="Calibri" pitchFamily="34" charset="0"/>
                <a:cs typeface="Arial" charset="0"/>
              </a:rPr>
              <a:t>التمويل: </a:t>
            </a:r>
          </a:p>
          <a:p>
            <a:pPr algn="ctr" rtl="1">
              <a:spcBef>
                <a:spcPct val="50000"/>
              </a:spcBef>
            </a:pPr>
            <a:r>
              <a:rPr lang="ar-AE" sz="1400" b="1" dirty="0">
                <a:solidFill>
                  <a:schemeClr val="bg1"/>
                </a:solidFill>
                <a:latin typeface="Calibri" pitchFamily="34" charset="0"/>
                <a:cs typeface="Arial" charset="0"/>
              </a:rPr>
              <a:t>الحكومة</a:t>
            </a:r>
          </a:p>
          <a:p>
            <a:pPr algn="ctr" rtl="1">
              <a:spcBef>
                <a:spcPct val="50000"/>
              </a:spcBef>
            </a:pPr>
            <a:r>
              <a:rPr lang="ar-AE" sz="1400" b="1" dirty="0">
                <a:solidFill>
                  <a:schemeClr val="bg1"/>
                </a:solidFill>
                <a:latin typeface="Calibri" pitchFamily="34" charset="0"/>
                <a:cs typeface="Arial" charset="0"/>
              </a:rPr>
              <a:t>اصحاب العمل</a:t>
            </a:r>
          </a:p>
          <a:p>
            <a:pPr algn="ctr" rtl="1">
              <a:spcBef>
                <a:spcPct val="50000"/>
              </a:spcBef>
            </a:pPr>
            <a:r>
              <a:rPr lang="ar-AE" sz="1400" b="1" dirty="0">
                <a:solidFill>
                  <a:schemeClr val="bg1"/>
                </a:solidFill>
                <a:latin typeface="Calibri" pitchFamily="34" charset="0"/>
                <a:cs typeface="Arial" charset="0"/>
              </a:rPr>
              <a:t>الكفلاء</a:t>
            </a:r>
            <a:endParaRPr lang="en-US" sz="1400" b="1" dirty="0">
              <a:solidFill>
                <a:schemeClr val="bg1"/>
              </a:solidFill>
              <a:latin typeface="Calibri" pitchFamily="34" charset="0"/>
              <a:cs typeface="Arial" charset="0"/>
            </a:endParaRPr>
          </a:p>
          <a:p>
            <a:pPr algn="ctr" rtl="1">
              <a:spcBef>
                <a:spcPct val="50000"/>
              </a:spcBef>
            </a:pPr>
            <a:r>
              <a:rPr lang="en-US" sz="1400" b="1" dirty="0">
                <a:solidFill>
                  <a:schemeClr val="bg1"/>
                </a:solidFill>
                <a:latin typeface="Calibri" pitchFamily="34" charset="0"/>
              </a:rPr>
              <a:t>Funding </a:t>
            </a:r>
            <a:endParaRPr lang="en-US" sz="1400" b="1" dirty="0">
              <a:solidFill>
                <a:schemeClr val="bg1"/>
              </a:solidFill>
              <a:latin typeface="Calibri" pitchFamily="34" charset="0"/>
              <a:cs typeface="Arial" charset="0"/>
            </a:endParaRPr>
          </a:p>
        </p:txBody>
      </p:sp>
      <p:sp>
        <p:nvSpPr>
          <p:cNvPr id="269331" name="AutoShape 28"/>
          <p:cNvSpPr>
            <a:spLocks noChangeArrowheads="1"/>
          </p:cNvSpPr>
          <p:nvPr/>
        </p:nvSpPr>
        <p:spPr bwMode="auto">
          <a:xfrm>
            <a:off x="633453" y="6096000"/>
            <a:ext cx="2150935" cy="609600"/>
          </a:xfrm>
          <a:prstGeom prst="homePlate">
            <a:avLst>
              <a:gd name="adj" fmla="val 75000"/>
            </a:avLst>
          </a:prstGeom>
          <a:solidFill>
            <a:schemeClr val="hlink"/>
          </a:solidFill>
          <a:ln w="9525">
            <a:noFill/>
            <a:miter lim="800000"/>
            <a:headEnd/>
            <a:tailEnd/>
          </a:ln>
        </p:spPr>
        <p:txBody>
          <a:bodyPr wrap="none" anchor="ctr"/>
          <a:lstStyle/>
          <a:p>
            <a:endParaRPr lang="en-US" sz="1200">
              <a:effectLst>
                <a:outerShdw blurRad="38100" dist="38100" dir="2700000" algn="tl">
                  <a:srgbClr val="000000">
                    <a:alpha val="43137"/>
                  </a:srgbClr>
                </a:outerShdw>
              </a:effectLst>
              <a:latin typeface="Calibri" pitchFamily="34" charset="0"/>
              <a:cs typeface="Arial" charset="0"/>
            </a:endParaRPr>
          </a:p>
        </p:txBody>
      </p:sp>
      <p:sp>
        <p:nvSpPr>
          <p:cNvPr id="269332" name="AutoShape 29"/>
          <p:cNvSpPr>
            <a:spLocks noChangeArrowheads="1"/>
          </p:cNvSpPr>
          <p:nvPr/>
        </p:nvSpPr>
        <p:spPr bwMode="auto">
          <a:xfrm>
            <a:off x="2563853" y="6096000"/>
            <a:ext cx="2240558" cy="609600"/>
          </a:xfrm>
          <a:prstGeom prst="chevron">
            <a:avLst>
              <a:gd name="adj" fmla="val 78125"/>
            </a:avLst>
          </a:prstGeom>
          <a:solidFill>
            <a:schemeClr val="hlink"/>
          </a:solidFill>
          <a:ln w="9525">
            <a:noFill/>
            <a:miter lim="800000"/>
            <a:headEnd/>
            <a:tailEnd/>
          </a:ln>
        </p:spPr>
        <p:txBody>
          <a:bodyPr wrap="none" anchor="ctr"/>
          <a:lstStyle/>
          <a:p>
            <a:endParaRPr lang="en-US" sz="1200">
              <a:effectLst>
                <a:outerShdw blurRad="38100" dist="38100" dir="2700000" algn="tl">
                  <a:srgbClr val="000000">
                    <a:alpha val="43137"/>
                  </a:srgbClr>
                </a:outerShdw>
              </a:effectLst>
              <a:latin typeface="Calibri" pitchFamily="34" charset="0"/>
              <a:cs typeface="Arial" charset="0"/>
            </a:endParaRPr>
          </a:p>
        </p:txBody>
      </p:sp>
      <p:sp>
        <p:nvSpPr>
          <p:cNvPr id="269333" name="AutoShape 30"/>
          <p:cNvSpPr>
            <a:spLocks noChangeArrowheads="1"/>
          </p:cNvSpPr>
          <p:nvPr/>
        </p:nvSpPr>
        <p:spPr bwMode="auto">
          <a:xfrm>
            <a:off x="6729453" y="6096000"/>
            <a:ext cx="2330180" cy="609600"/>
          </a:xfrm>
          <a:prstGeom prst="chevron">
            <a:avLst>
              <a:gd name="adj" fmla="val 81250"/>
            </a:avLst>
          </a:prstGeom>
          <a:solidFill>
            <a:schemeClr val="hlink"/>
          </a:solidFill>
          <a:ln w="9525">
            <a:noFill/>
            <a:miter lim="800000"/>
            <a:headEnd/>
            <a:tailEnd/>
          </a:ln>
        </p:spPr>
        <p:txBody>
          <a:bodyPr wrap="none" anchor="ctr"/>
          <a:lstStyle/>
          <a:p>
            <a:endParaRPr lang="en-US" sz="1200">
              <a:effectLst>
                <a:outerShdw blurRad="38100" dist="38100" dir="2700000" algn="tl">
                  <a:srgbClr val="000000">
                    <a:alpha val="43137"/>
                  </a:srgbClr>
                </a:outerShdw>
              </a:effectLst>
              <a:latin typeface="Calibri" pitchFamily="34" charset="0"/>
              <a:cs typeface="Arial" charset="0"/>
            </a:endParaRPr>
          </a:p>
        </p:txBody>
      </p:sp>
      <p:sp>
        <p:nvSpPr>
          <p:cNvPr id="269334" name="AutoShape 31"/>
          <p:cNvSpPr>
            <a:spLocks noChangeArrowheads="1"/>
          </p:cNvSpPr>
          <p:nvPr/>
        </p:nvSpPr>
        <p:spPr bwMode="auto">
          <a:xfrm>
            <a:off x="4595853" y="6096000"/>
            <a:ext cx="2330180" cy="609600"/>
          </a:xfrm>
          <a:prstGeom prst="chevron">
            <a:avLst>
              <a:gd name="adj" fmla="val 81250"/>
            </a:avLst>
          </a:prstGeom>
          <a:solidFill>
            <a:schemeClr val="hlink"/>
          </a:solidFill>
          <a:ln w="9525">
            <a:noFill/>
            <a:miter lim="800000"/>
            <a:headEnd/>
            <a:tailEnd/>
          </a:ln>
        </p:spPr>
        <p:txBody>
          <a:bodyPr wrap="none" anchor="ctr"/>
          <a:lstStyle/>
          <a:p>
            <a:endParaRPr lang="en-US" sz="1200">
              <a:effectLst>
                <a:outerShdw blurRad="38100" dist="38100" dir="2700000" algn="tl">
                  <a:srgbClr val="000000">
                    <a:alpha val="43137"/>
                  </a:srgbClr>
                </a:outerShdw>
              </a:effectLst>
              <a:latin typeface="Calibri" pitchFamily="34" charset="0"/>
              <a:cs typeface="Arial" charset="0"/>
            </a:endParaRPr>
          </a:p>
        </p:txBody>
      </p:sp>
      <p:sp>
        <p:nvSpPr>
          <p:cNvPr id="269335" name="Text Box 32"/>
          <p:cNvSpPr txBox="1">
            <a:spLocks noChangeArrowheads="1"/>
          </p:cNvSpPr>
          <p:nvPr/>
        </p:nvSpPr>
        <p:spPr bwMode="auto">
          <a:xfrm>
            <a:off x="735053" y="6172200"/>
            <a:ext cx="1702824" cy="553998"/>
          </a:xfrm>
          <a:prstGeom prst="rect">
            <a:avLst/>
          </a:prstGeom>
          <a:noFill/>
          <a:ln w="9525">
            <a:noFill/>
            <a:miter lim="800000"/>
            <a:headEnd/>
            <a:tailEnd/>
          </a:ln>
        </p:spPr>
        <p:txBody>
          <a:bodyPr wrap="square">
            <a:spAutoFit/>
          </a:bodyPr>
          <a:lstStyle/>
          <a:p>
            <a:pPr algn="ctr">
              <a:spcBef>
                <a:spcPct val="50000"/>
              </a:spcBef>
            </a:pPr>
            <a:r>
              <a:rPr lang="ar-AE" sz="1200" b="1" dirty="0">
                <a:solidFill>
                  <a:schemeClr val="bg1"/>
                </a:solidFill>
                <a:effectLst>
                  <a:outerShdw blurRad="38100" dist="38100" dir="2700000" algn="tl">
                    <a:srgbClr val="000000">
                      <a:alpha val="43137"/>
                    </a:srgbClr>
                  </a:outerShdw>
                </a:effectLst>
                <a:latin typeface="Calibri" pitchFamily="34" charset="0"/>
                <a:cs typeface="Arial" charset="0"/>
              </a:rPr>
              <a:t>الوصول للخدمات الصحية</a:t>
            </a:r>
            <a:endParaRPr lang="en-US" sz="1200" b="1" dirty="0">
              <a:solidFill>
                <a:schemeClr val="bg1"/>
              </a:solidFill>
              <a:effectLst>
                <a:outerShdw blurRad="38100" dist="38100" dir="2700000" algn="tl">
                  <a:srgbClr val="000000">
                    <a:alpha val="43137"/>
                  </a:srgbClr>
                </a:outerShdw>
              </a:effectLst>
              <a:latin typeface="Calibri" pitchFamily="34" charset="0"/>
              <a:cs typeface="Arial" charset="0"/>
            </a:endParaRPr>
          </a:p>
          <a:p>
            <a:pPr algn="ctr">
              <a:spcBef>
                <a:spcPct val="50000"/>
              </a:spcBef>
            </a:pPr>
            <a:r>
              <a:rPr lang="en-US" sz="1200" b="1" dirty="0">
                <a:solidFill>
                  <a:schemeClr val="bg1"/>
                </a:solidFill>
                <a:effectLst>
                  <a:outerShdw blurRad="38100" dist="38100" dir="2700000" algn="tl">
                    <a:srgbClr val="000000">
                      <a:alpha val="43137"/>
                    </a:srgbClr>
                  </a:outerShdw>
                </a:effectLst>
                <a:latin typeface="Calibri" pitchFamily="34" charset="0"/>
              </a:rPr>
              <a:t>Access</a:t>
            </a:r>
          </a:p>
        </p:txBody>
      </p:sp>
      <p:sp>
        <p:nvSpPr>
          <p:cNvPr id="269336" name="Text Box 33"/>
          <p:cNvSpPr txBox="1">
            <a:spLocks noChangeArrowheads="1"/>
          </p:cNvSpPr>
          <p:nvPr/>
        </p:nvSpPr>
        <p:spPr bwMode="auto">
          <a:xfrm>
            <a:off x="2767059" y="6172200"/>
            <a:ext cx="1915416" cy="553998"/>
          </a:xfrm>
          <a:prstGeom prst="rect">
            <a:avLst/>
          </a:prstGeom>
          <a:noFill/>
          <a:ln w="9525">
            <a:noFill/>
            <a:miter lim="800000"/>
            <a:headEnd/>
            <a:tailEnd/>
          </a:ln>
        </p:spPr>
        <p:txBody>
          <a:bodyPr wrap="square">
            <a:spAutoFit/>
          </a:bodyPr>
          <a:lstStyle/>
          <a:p>
            <a:pPr algn="ctr" rtl="1">
              <a:spcBef>
                <a:spcPct val="50000"/>
              </a:spcBef>
            </a:pPr>
            <a:r>
              <a:rPr lang="ar-AE" sz="1200" b="1" dirty="0">
                <a:solidFill>
                  <a:schemeClr val="bg1"/>
                </a:solidFill>
                <a:effectLst>
                  <a:outerShdw blurRad="38100" dist="38100" dir="2700000" algn="tl">
                    <a:srgbClr val="000000">
                      <a:alpha val="43137"/>
                    </a:srgbClr>
                  </a:outerShdw>
                </a:effectLst>
                <a:latin typeface="Calibri" pitchFamily="34" charset="0"/>
                <a:cs typeface="Arial" charset="0"/>
              </a:rPr>
              <a:t>تنظيم ورقابة </a:t>
            </a:r>
            <a:r>
              <a:rPr lang="ar-SA" sz="1200" b="1" dirty="0">
                <a:solidFill>
                  <a:schemeClr val="bg1"/>
                </a:solidFill>
                <a:effectLst>
                  <a:outerShdw blurRad="38100" dist="38100" dir="2700000" algn="tl">
                    <a:srgbClr val="000000">
                      <a:alpha val="43137"/>
                    </a:srgbClr>
                  </a:outerShdw>
                </a:effectLst>
                <a:latin typeface="Calibri" pitchFamily="34" charset="0"/>
                <a:cs typeface="Arial" charset="0"/>
              </a:rPr>
              <a:t>المنظومة</a:t>
            </a:r>
          </a:p>
          <a:p>
            <a:pPr algn="ctr" rtl="1">
              <a:spcBef>
                <a:spcPct val="50000"/>
              </a:spcBef>
            </a:pPr>
            <a:r>
              <a:rPr lang="en-US" sz="1200" b="1" dirty="0">
                <a:solidFill>
                  <a:schemeClr val="bg1"/>
                </a:solidFill>
                <a:effectLst>
                  <a:outerShdw blurRad="38100" dist="38100" dir="2700000" algn="tl">
                    <a:srgbClr val="000000">
                      <a:alpha val="43137"/>
                    </a:srgbClr>
                  </a:outerShdw>
                </a:effectLst>
                <a:latin typeface="Calibri" pitchFamily="34" charset="0"/>
              </a:rPr>
              <a:t>Regulation</a:t>
            </a:r>
          </a:p>
        </p:txBody>
      </p:sp>
      <p:sp>
        <p:nvSpPr>
          <p:cNvPr id="269337" name="Text Box 34"/>
          <p:cNvSpPr txBox="1">
            <a:spLocks noChangeArrowheads="1"/>
          </p:cNvSpPr>
          <p:nvPr/>
        </p:nvSpPr>
        <p:spPr bwMode="auto">
          <a:xfrm>
            <a:off x="4900659" y="6167735"/>
            <a:ext cx="1960488" cy="553998"/>
          </a:xfrm>
          <a:prstGeom prst="rect">
            <a:avLst/>
          </a:prstGeom>
          <a:noFill/>
          <a:ln w="9525">
            <a:noFill/>
            <a:miter lim="800000"/>
            <a:headEnd/>
            <a:tailEnd/>
          </a:ln>
        </p:spPr>
        <p:txBody>
          <a:bodyPr wrap="square">
            <a:spAutoFit/>
          </a:bodyPr>
          <a:lstStyle/>
          <a:p>
            <a:pPr algn="ctr">
              <a:spcBef>
                <a:spcPct val="50000"/>
              </a:spcBef>
            </a:pPr>
            <a:r>
              <a:rPr lang="ar-AE" sz="1200" b="1" dirty="0">
                <a:solidFill>
                  <a:schemeClr val="bg1"/>
                </a:solidFill>
                <a:effectLst>
                  <a:outerShdw blurRad="38100" dist="38100" dir="2700000" algn="tl">
                    <a:srgbClr val="000000">
                      <a:alpha val="43137"/>
                    </a:srgbClr>
                  </a:outerShdw>
                </a:effectLst>
                <a:latin typeface="Calibri" pitchFamily="34" charset="0"/>
                <a:cs typeface="Arial" charset="0"/>
              </a:rPr>
              <a:t>جودة عالية للخدمات الصحية</a:t>
            </a:r>
            <a:endParaRPr lang="ar-SA" sz="1200" b="1" dirty="0">
              <a:solidFill>
                <a:schemeClr val="bg1"/>
              </a:solidFill>
              <a:effectLst>
                <a:outerShdw blurRad="38100" dist="38100" dir="2700000" algn="tl">
                  <a:srgbClr val="000000">
                    <a:alpha val="43137"/>
                  </a:srgbClr>
                </a:outerShdw>
              </a:effectLst>
              <a:latin typeface="Calibri" pitchFamily="34" charset="0"/>
              <a:cs typeface="Arial" charset="0"/>
            </a:endParaRPr>
          </a:p>
          <a:p>
            <a:pPr algn="ctr">
              <a:spcBef>
                <a:spcPct val="50000"/>
              </a:spcBef>
            </a:pPr>
            <a:r>
              <a:rPr lang="en-US" sz="1200" b="1" dirty="0">
                <a:solidFill>
                  <a:schemeClr val="bg1"/>
                </a:solidFill>
                <a:effectLst>
                  <a:outerShdw blurRad="38100" dist="38100" dir="2700000" algn="tl">
                    <a:srgbClr val="000000">
                      <a:alpha val="43137"/>
                    </a:srgbClr>
                  </a:outerShdw>
                </a:effectLst>
                <a:latin typeface="Calibri" pitchFamily="34" charset="0"/>
                <a:cs typeface="Arial" charset="0"/>
              </a:rPr>
              <a:t>Quality</a:t>
            </a:r>
          </a:p>
        </p:txBody>
      </p:sp>
      <p:sp>
        <p:nvSpPr>
          <p:cNvPr id="269338" name="Text Box 35"/>
          <p:cNvSpPr txBox="1">
            <a:spLocks noChangeArrowheads="1"/>
          </p:cNvSpPr>
          <p:nvPr/>
        </p:nvSpPr>
        <p:spPr bwMode="auto">
          <a:xfrm>
            <a:off x="7135853" y="6172200"/>
            <a:ext cx="1702824" cy="553998"/>
          </a:xfrm>
          <a:prstGeom prst="rect">
            <a:avLst/>
          </a:prstGeom>
          <a:noFill/>
          <a:ln w="9525">
            <a:noFill/>
            <a:miter lim="800000"/>
            <a:headEnd/>
            <a:tailEnd/>
          </a:ln>
        </p:spPr>
        <p:txBody>
          <a:bodyPr wrap="square">
            <a:spAutoFit/>
          </a:bodyPr>
          <a:lstStyle/>
          <a:p>
            <a:pPr algn="ctr">
              <a:spcBef>
                <a:spcPct val="50000"/>
              </a:spcBef>
            </a:pPr>
            <a:r>
              <a:rPr lang="ar-AE" sz="1200" b="1" dirty="0">
                <a:solidFill>
                  <a:schemeClr val="bg1"/>
                </a:solidFill>
                <a:effectLst>
                  <a:outerShdw blurRad="38100" dist="38100" dir="2700000" algn="tl">
                    <a:srgbClr val="000000">
                      <a:alpha val="43137"/>
                    </a:srgbClr>
                  </a:outerShdw>
                </a:effectLst>
                <a:latin typeface="Calibri" pitchFamily="34" charset="0"/>
                <a:cs typeface="Arial" charset="0"/>
              </a:rPr>
              <a:t>تنمية مستدامة</a:t>
            </a:r>
            <a:endParaRPr lang="en-US" sz="1200" b="1" dirty="0">
              <a:solidFill>
                <a:schemeClr val="bg1"/>
              </a:solidFill>
              <a:effectLst>
                <a:outerShdw blurRad="38100" dist="38100" dir="2700000" algn="tl">
                  <a:srgbClr val="000000">
                    <a:alpha val="43137"/>
                  </a:srgbClr>
                </a:outerShdw>
              </a:effectLst>
              <a:latin typeface="Calibri" pitchFamily="34" charset="0"/>
              <a:cs typeface="Arial" charset="0"/>
            </a:endParaRPr>
          </a:p>
          <a:p>
            <a:pPr algn="ctr">
              <a:spcBef>
                <a:spcPct val="50000"/>
              </a:spcBef>
            </a:pPr>
            <a:r>
              <a:rPr lang="en-US" sz="1200" b="1" dirty="0">
                <a:solidFill>
                  <a:schemeClr val="bg1"/>
                </a:solidFill>
                <a:effectLst>
                  <a:outerShdw blurRad="38100" dist="38100" dir="2700000" algn="tl">
                    <a:srgbClr val="000000">
                      <a:alpha val="43137"/>
                    </a:srgbClr>
                  </a:outerShdw>
                </a:effectLst>
                <a:latin typeface="Calibri" pitchFamily="34" charset="0"/>
              </a:rPr>
              <a:t>Sustainability</a:t>
            </a:r>
          </a:p>
        </p:txBody>
      </p:sp>
      <p:pic>
        <p:nvPicPr>
          <p:cNvPr id="269339" name="Picture 37" descr="13445196-arab-family L"/>
          <p:cNvPicPr>
            <a:picLocks noChangeAspect="1" noChangeArrowheads="1"/>
          </p:cNvPicPr>
          <p:nvPr/>
        </p:nvPicPr>
        <p:blipFill>
          <a:blip r:embed="rId4"/>
          <a:srcRect/>
          <a:stretch>
            <a:fillRect/>
          </a:stretch>
        </p:blipFill>
        <p:spPr bwMode="auto">
          <a:xfrm>
            <a:off x="6400806" y="5100638"/>
            <a:ext cx="800100" cy="690562"/>
          </a:xfrm>
          <a:prstGeom prst="rect">
            <a:avLst/>
          </a:prstGeom>
          <a:noFill/>
          <a:ln w="9525">
            <a:noFill/>
            <a:miter lim="800000"/>
            <a:headEnd/>
            <a:tailEnd/>
          </a:ln>
        </p:spPr>
      </p:pic>
      <p:pic>
        <p:nvPicPr>
          <p:cNvPr id="269340" name="Picture 38" descr="the-doctor-patient-relationship21"/>
          <p:cNvPicPr>
            <a:picLocks noChangeAspect="1" noChangeArrowheads="1"/>
          </p:cNvPicPr>
          <p:nvPr/>
        </p:nvPicPr>
        <p:blipFill>
          <a:blip r:embed="rId5"/>
          <a:srcRect/>
          <a:stretch>
            <a:fillRect/>
          </a:stretch>
        </p:blipFill>
        <p:spPr bwMode="auto">
          <a:xfrm>
            <a:off x="889773" y="3332957"/>
            <a:ext cx="1040627" cy="639762"/>
          </a:xfrm>
          <a:prstGeom prst="rect">
            <a:avLst/>
          </a:prstGeom>
          <a:noFill/>
          <a:ln w="9525">
            <a:noFill/>
            <a:miter lim="800000"/>
            <a:headEnd/>
            <a:tailEnd/>
          </a:ln>
        </p:spPr>
      </p:pic>
      <p:pic>
        <p:nvPicPr>
          <p:cNvPr id="269341" name="Picture 39" descr="Office-Staff"/>
          <p:cNvPicPr>
            <a:picLocks noChangeAspect="1" noChangeArrowheads="1"/>
          </p:cNvPicPr>
          <p:nvPr/>
        </p:nvPicPr>
        <p:blipFill>
          <a:blip r:embed="rId6"/>
          <a:srcRect/>
          <a:stretch>
            <a:fillRect/>
          </a:stretch>
        </p:blipFill>
        <p:spPr bwMode="auto">
          <a:xfrm>
            <a:off x="8915400" y="4249738"/>
            <a:ext cx="1244600" cy="622300"/>
          </a:xfrm>
          <a:prstGeom prst="rect">
            <a:avLst/>
          </a:prstGeom>
          <a:noFill/>
          <a:ln w="9525">
            <a:noFill/>
            <a:miter lim="800000"/>
            <a:headEnd/>
            <a:tailEnd/>
          </a:ln>
        </p:spPr>
      </p:pic>
      <p:pic>
        <p:nvPicPr>
          <p:cNvPr id="269342" name="Picture 41" descr="ghlanding1"/>
          <p:cNvPicPr>
            <a:picLocks noChangeAspect="1" noChangeArrowheads="1"/>
          </p:cNvPicPr>
          <p:nvPr/>
        </p:nvPicPr>
        <p:blipFill>
          <a:blip r:embed="rId7"/>
          <a:srcRect/>
          <a:stretch>
            <a:fillRect/>
          </a:stretch>
        </p:blipFill>
        <p:spPr bwMode="auto">
          <a:xfrm>
            <a:off x="7416806" y="4186247"/>
            <a:ext cx="827617" cy="676275"/>
          </a:xfrm>
          <a:prstGeom prst="rect">
            <a:avLst/>
          </a:prstGeom>
          <a:noFill/>
          <a:ln w="9525">
            <a:noFill/>
            <a:miter lim="800000"/>
            <a:headEnd/>
            <a:tailEnd/>
          </a:ln>
        </p:spPr>
      </p:pic>
      <p:pic>
        <p:nvPicPr>
          <p:cNvPr id="269343" name="Picture 43" descr="Chart"/>
          <p:cNvPicPr>
            <a:picLocks noChangeAspect="1" noChangeArrowheads="1"/>
          </p:cNvPicPr>
          <p:nvPr/>
        </p:nvPicPr>
        <p:blipFill>
          <a:blip r:embed="rId8"/>
          <a:srcRect/>
          <a:stretch>
            <a:fillRect/>
          </a:stretch>
        </p:blipFill>
        <p:spPr bwMode="auto">
          <a:xfrm>
            <a:off x="2133600" y="1524000"/>
            <a:ext cx="812800" cy="476250"/>
          </a:xfrm>
          <a:prstGeom prst="rect">
            <a:avLst/>
          </a:prstGeom>
          <a:noFill/>
          <a:ln w="9525">
            <a:noFill/>
            <a:miter lim="800000"/>
            <a:headEnd/>
            <a:tailEnd/>
          </a:ln>
        </p:spPr>
      </p:pic>
      <p:sp>
        <p:nvSpPr>
          <p:cNvPr id="269346" name="Rectangle 6"/>
          <p:cNvSpPr>
            <a:spLocks noChangeArrowheads="1"/>
          </p:cNvSpPr>
          <p:nvPr/>
        </p:nvSpPr>
        <p:spPr bwMode="auto">
          <a:xfrm>
            <a:off x="2032000" y="838200"/>
            <a:ext cx="8229600" cy="533400"/>
          </a:xfrm>
          <a:prstGeom prst="rect">
            <a:avLst/>
          </a:prstGeom>
          <a:solidFill>
            <a:schemeClr val="accent1"/>
          </a:solidFill>
          <a:ln w="9525">
            <a:noFill/>
            <a:miter lim="800000"/>
            <a:headEnd/>
            <a:tailEnd/>
          </a:ln>
        </p:spPr>
        <p:txBody>
          <a:bodyPr wrap="none" anchor="ctr"/>
          <a:lstStyle/>
          <a:p>
            <a:pPr algn="ctr"/>
            <a:r>
              <a:rPr lang="ar-AE" dirty="0">
                <a:latin typeface="Calibri" pitchFamily="34" charset="0"/>
                <a:cs typeface="Arial" charset="0"/>
              </a:rPr>
              <a:t>الحكومة: الزامية الضمان الصحي في الامارة</a:t>
            </a:r>
            <a:endParaRPr lang="en-US" dirty="0">
              <a:latin typeface="Calibri" pitchFamily="34" charset="0"/>
              <a:cs typeface="Arial" charset="0"/>
            </a:endParaRPr>
          </a:p>
          <a:p>
            <a:pPr algn="ctr"/>
            <a:r>
              <a:rPr lang="en-US" dirty="0">
                <a:latin typeface="Calibri" pitchFamily="34" charset="0"/>
              </a:rPr>
              <a:t>Government: Mandate Health Insurance</a:t>
            </a:r>
            <a:endParaRPr lang="en-US" dirty="0">
              <a:latin typeface="Calibri" pitchFamily="34" charset="0"/>
              <a:cs typeface="Arial" charset="0"/>
            </a:endParaRPr>
          </a:p>
        </p:txBody>
      </p:sp>
      <p:sp>
        <p:nvSpPr>
          <p:cNvPr id="269348" name="AutoShape 23"/>
          <p:cNvSpPr>
            <a:spLocks noChangeArrowheads="1"/>
          </p:cNvSpPr>
          <p:nvPr/>
        </p:nvSpPr>
        <p:spPr bwMode="auto">
          <a:xfrm rot="-5400000">
            <a:off x="5295900" y="4783138"/>
            <a:ext cx="685800" cy="1320800"/>
          </a:xfrm>
          <a:prstGeom prst="homePlate">
            <a:avLst>
              <a:gd name="adj" fmla="val 25000"/>
            </a:avLst>
          </a:prstGeom>
          <a:solidFill>
            <a:srgbClr val="99CCFF">
              <a:alpha val="50000"/>
            </a:srgbClr>
          </a:solidFill>
          <a:ln w="9525">
            <a:noFill/>
            <a:miter lim="800000"/>
            <a:headEnd/>
            <a:tailEnd/>
          </a:ln>
        </p:spPr>
        <p:txBody>
          <a:bodyPr vert="eaVert" wrap="none" anchor="ctr" anchorCtr="1"/>
          <a:lstStyle/>
          <a:p>
            <a:pPr algn="ctr"/>
            <a:r>
              <a:rPr lang="ar-AE" sz="1600" dirty="0">
                <a:latin typeface="Calibri" pitchFamily="34" charset="0"/>
              </a:rPr>
              <a:t>المواطنون</a:t>
            </a:r>
            <a:endParaRPr lang="en-US" sz="1600" dirty="0">
              <a:latin typeface="Calibri" pitchFamily="34" charset="0"/>
            </a:endParaRPr>
          </a:p>
          <a:p>
            <a:pPr algn="ctr"/>
            <a:r>
              <a:rPr lang="en-US" sz="1600" dirty="0">
                <a:latin typeface="Calibri" pitchFamily="34" charset="0"/>
              </a:rPr>
              <a:t>Nationals</a:t>
            </a:r>
          </a:p>
        </p:txBody>
      </p:sp>
      <p:sp>
        <p:nvSpPr>
          <p:cNvPr id="269349" name="AutoShape 23"/>
          <p:cNvSpPr>
            <a:spLocks noChangeArrowheads="1"/>
          </p:cNvSpPr>
          <p:nvPr/>
        </p:nvSpPr>
        <p:spPr bwMode="auto">
          <a:xfrm rot="-5400000">
            <a:off x="3771900" y="4783138"/>
            <a:ext cx="685800" cy="1320800"/>
          </a:xfrm>
          <a:prstGeom prst="homePlate">
            <a:avLst>
              <a:gd name="adj" fmla="val 25000"/>
            </a:avLst>
          </a:prstGeom>
          <a:solidFill>
            <a:srgbClr val="99CCFF">
              <a:alpha val="50000"/>
            </a:srgbClr>
          </a:solidFill>
          <a:ln w="9525">
            <a:noFill/>
            <a:miter lim="800000"/>
            <a:headEnd/>
            <a:tailEnd/>
          </a:ln>
        </p:spPr>
        <p:txBody>
          <a:bodyPr vert="eaVert" wrap="none" anchor="ctr" anchorCtr="1"/>
          <a:lstStyle/>
          <a:p>
            <a:pPr algn="ctr"/>
            <a:r>
              <a:rPr lang="ar-AE" sz="1600" dirty="0">
                <a:latin typeface="Calibri" pitchFamily="34" charset="0"/>
              </a:rPr>
              <a:t>المقيمون</a:t>
            </a:r>
            <a:endParaRPr lang="en-US" sz="1600" dirty="0">
              <a:latin typeface="Calibri" pitchFamily="34" charset="0"/>
            </a:endParaRPr>
          </a:p>
          <a:p>
            <a:pPr algn="ctr"/>
            <a:r>
              <a:rPr lang="en-US" sz="1600" dirty="0">
                <a:latin typeface="Calibri" pitchFamily="34" charset="0"/>
              </a:rPr>
              <a:t>Residents</a:t>
            </a:r>
          </a:p>
        </p:txBody>
      </p:sp>
      <p:pic>
        <p:nvPicPr>
          <p:cNvPr id="269344" name="Picture 44" descr="healthinsurance_1990968c"/>
          <p:cNvPicPr>
            <a:picLocks noChangeAspect="1" noChangeArrowheads="1"/>
          </p:cNvPicPr>
          <p:nvPr/>
        </p:nvPicPr>
        <p:blipFill>
          <a:blip r:embed="rId9"/>
          <a:srcRect/>
          <a:stretch>
            <a:fillRect/>
          </a:stretch>
        </p:blipFill>
        <p:spPr bwMode="auto">
          <a:xfrm>
            <a:off x="2133600" y="914408"/>
            <a:ext cx="812800" cy="379413"/>
          </a:xfrm>
          <a:prstGeom prst="rect">
            <a:avLst/>
          </a:prstGeom>
          <a:noFill/>
          <a:ln w="9525">
            <a:noFill/>
            <a:miter lim="800000"/>
            <a:headEnd/>
            <a:tailEnd/>
          </a:ln>
        </p:spPr>
      </p:pic>
      <p:pic>
        <p:nvPicPr>
          <p:cNvPr id="269352" name="Picture 40"/>
          <p:cNvPicPr>
            <a:picLocks noChangeAspect="1" noChangeArrowheads="1"/>
          </p:cNvPicPr>
          <p:nvPr/>
        </p:nvPicPr>
        <p:blipFill>
          <a:blip r:embed="rId10"/>
          <a:srcRect/>
          <a:stretch>
            <a:fillRect/>
          </a:stretch>
        </p:blipFill>
        <p:spPr bwMode="auto">
          <a:xfrm>
            <a:off x="9144006" y="914408"/>
            <a:ext cx="1003300" cy="404813"/>
          </a:xfrm>
          <a:prstGeom prst="rect">
            <a:avLst/>
          </a:prstGeom>
          <a:noFill/>
        </p:spPr>
      </p:pic>
      <p:pic>
        <p:nvPicPr>
          <p:cNvPr id="269353" name="Picture 41"/>
          <p:cNvPicPr>
            <a:picLocks noChangeAspect="1" noChangeArrowheads="1"/>
          </p:cNvPicPr>
          <p:nvPr/>
        </p:nvPicPr>
        <p:blipFill>
          <a:blip r:embed="rId11"/>
          <a:srcRect/>
          <a:stretch>
            <a:fillRect/>
          </a:stretch>
        </p:blipFill>
        <p:spPr bwMode="auto">
          <a:xfrm>
            <a:off x="8636000" y="1524000"/>
            <a:ext cx="1524000" cy="457200"/>
          </a:xfrm>
          <a:prstGeom prst="rect">
            <a:avLst/>
          </a:prstGeom>
          <a:noFill/>
        </p:spPr>
      </p:pic>
      <p:sp>
        <p:nvSpPr>
          <p:cNvPr id="38" name="Text Box 32"/>
          <p:cNvSpPr txBox="1">
            <a:spLocks noChangeArrowheads="1"/>
          </p:cNvSpPr>
          <p:nvPr/>
        </p:nvSpPr>
        <p:spPr bwMode="auto">
          <a:xfrm>
            <a:off x="9278679" y="5257800"/>
            <a:ext cx="1930400" cy="274638"/>
          </a:xfrm>
          <a:prstGeom prst="rect">
            <a:avLst/>
          </a:prstGeom>
          <a:noFill/>
          <a:ln w="9525">
            <a:noFill/>
            <a:miter lim="800000"/>
            <a:headEnd/>
            <a:tailEnd/>
          </a:ln>
        </p:spPr>
        <p:txBody>
          <a:bodyPr>
            <a:spAutoFit/>
          </a:bodyPr>
          <a:lstStyle/>
          <a:p>
            <a:pPr algn="ctr">
              <a:spcBef>
                <a:spcPct val="50000"/>
              </a:spcBef>
            </a:pPr>
            <a:r>
              <a:rPr lang="ar-AE" sz="1200" b="1" dirty="0">
                <a:solidFill>
                  <a:schemeClr val="bg1"/>
                </a:solidFill>
                <a:latin typeface="Calibri" pitchFamily="34" charset="0"/>
                <a:cs typeface="Arial" charset="0"/>
              </a:rPr>
              <a:t>السعادة والاطمئنان</a:t>
            </a:r>
            <a:endParaRPr lang="en-US" sz="1200" b="1" dirty="0">
              <a:solidFill>
                <a:schemeClr val="bg1"/>
              </a:solidFill>
              <a:latin typeface="Calibri" pitchFamily="34" charset="0"/>
              <a:cs typeface="Arial" charset="0"/>
            </a:endParaRPr>
          </a:p>
        </p:txBody>
      </p:sp>
      <p:sp>
        <p:nvSpPr>
          <p:cNvPr id="39" name="Text Box 17"/>
          <p:cNvSpPr txBox="1">
            <a:spLocks noChangeArrowheads="1"/>
          </p:cNvSpPr>
          <p:nvPr/>
        </p:nvSpPr>
        <p:spPr bwMode="auto">
          <a:xfrm>
            <a:off x="4267200" y="2590804"/>
            <a:ext cx="1828800" cy="1492716"/>
          </a:xfrm>
          <a:prstGeom prst="rect">
            <a:avLst/>
          </a:prstGeom>
          <a:noFill/>
          <a:ln w="9525">
            <a:noFill/>
            <a:miter lim="800000"/>
            <a:headEnd/>
            <a:tailEnd/>
          </a:ln>
        </p:spPr>
        <p:txBody>
          <a:bodyPr>
            <a:spAutoFit/>
          </a:bodyPr>
          <a:lstStyle/>
          <a:p>
            <a:pPr algn="ctr">
              <a:spcBef>
                <a:spcPct val="50000"/>
              </a:spcBef>
            </a:pPr>
            <a:r>
              <a:rPr lang="ar-AE" sz="1300" dirty="0">
                <a:latin typeface="Calibri" pitchFamily="34" charset="0"/>
                <a:cs typeface="Arial" charset="0"/>
              </a:rPr>
              <a:t>مقدمي الخدمات في القطاع الخاص:</a:t>
            </a:r>
          </a:p>
          <a:p>
            <a:pPr algn="ctr" rtl="1">
              <a:spcBef>
                <a:spcPct val="50000"/>
              </a:spcBef>
            </a:pPr>
            <a:r>
              <a:rPr lang="ar-AE" sz="1300" dirty="0">
                <a:latin typeface="Calibri" pitchFamily="34" charset="0"/>
                <a:cs typeface="Arial" charset="0"/>
              </a:rPr>
              <a:t>تقديم الخدمات للجميع والحصول على مقابل هذه الخدمات من البرامج التأمينية</a:t>
            </a:r>
            <a:endParaRPr lang="ar-SA" sz="1300" dirty="0">
              <a:latin typeface="Calibri" pitchFamily="34" charset="0"/>
            </a:endParaRPr>
          </a:p>
          <a:p>
            <a:pPr algn="ctr" rtl="1">
              <a:spcBef>
                <a:spcPct val="50000"/>
              </a:spcBef>
            </a:pPr>
            <a:r>
              <a:rPr lang="en-US" sz="1300" dirty="0">
                <a:latin typeface="Calibri" pitchFamily="34" charset="0"/>
              </a:rPr>
              <a:t>Private Providers</a:t>
            </a:r>
            <a:endParaRPr lang="en-US" sz="1300" dirty="0">
              <a:latin typeface="Calibri" pitchFamily="34" charset="0"/>
              <a:cs typeface="Arial" charset="0"/>
            </a:endParaRPr>
          </a:p>
        </p:txBody>
      </p:sp>
      <p:sp>
        <p:nvSpPr>
          <p:cNvPr id="40" name="Text Box 17"/>
          <p:cNvSpPr txBox="1">
            <a:spLocks noChangeArrowheads="1"/>
          </p:cNvSpPr>
          <p:nvPr/>
        </p:nvSpPr>
        <p:spPr bwMode="auto">
          <a:xfrm>
            <a:off x="2146300" y="2594809"/>
            <a:ext cx="1828800" cy="1492716"/>
          </a:xfrm>
          <a:prstGeom prst="rect">
            <a:avLst/>
          </a:prstGeom>
          <a:noFill/>
          <a:ln w="9525">
            <a:noFill/>
            <a:miter lim="800000"/>
            <a:headEnd/>
            <a:tailEnd/>
          </a:ln>
        </p:spPr>
        <p:txBody>
          <a:bodyPr>
            <a:spAutoFit/>
          </a:bodyPr>
          <a:lstStyle/>
          <a:p>
            <a:pPr algn="ctr">
              <a:spcBef>
                <a:spcPct val="50000"/>
              </a:spcBef>
            </a:pPr>
            <a:r>
              <a:rPr lang="ar-AE" sz="1300" dirty="0">
                <a:latin typeface="Calibri" pitchFamily="34" charset="0"/>
                <a:cs typeface="Arial" charset="0"/>
              </a:rPr>
              <a:t>مقدمي الخدمات في القطاع الحكومي:</a:t>
            </a:r>
          </a:p>
          <a:p>
            <a:pPr algn="ctr" rtl="1">
              <a:spcBef>
                <a:spcPct val="50000"/>
              </a:spcBef>
            </a:pPr>
            <a:r>
              <a:rPr lang="ar-AE" sz="1300" dirty="0">
                <a:latin typeface="Calibri" pitchFamily="34" charset="0"/>
                <a:cs typeface="Arial" charset="0"/>
              </a:rPr>
              <a:t>تقديم الخدمات للجميع والحصول على مقابل هذه الخدمات من البرامج التأمينية</a:t>
            </a:r>
            <a:endParaRPr lang="ar-SA" sz="1300" dirty="0">
              <a:latin typeface="Calibri" pitchFamily="34" charset="0"/>
            </a:endParaRPr>
          </a:p>
          <a:p>
            <a:pPr algn="ctr" rtl="1">
              <a:spcBef>
                <a:spcPct val="50000"/>
              </a:spcBef>
            </a:pPr>
            <a:r>
              <a:rPr lang="en-US" sz="1300" dirty="0">
                <a:latin typeface="Calibri" pitchFamily="34" charset="0"/>
                <a:cs typeface="Arial" charset="0"/>
              </a:rPr>
              <a:t>Public Providers</a:t>
            </a:r>
          </a:p>
        </p:txBody>
      </p:sp>
      <p:pic>
        <p:nvPicPr>
          <p:cNvPr id="41" name="Picture 40"/>
          <p:cNvPicPr>
            <a:picLocks noChangeAspect="1"/>
          </p:cNvPicPr>
          <p:nvPr/>
        </p:nvPicPr>
        <p:blipFill rotWithShape="1">
          <a:blip r:embed="rId12"/>
          <a:srcRect l="2230" t="12451" r="65978" b="67949"/>
          <a:stretch/>
        </p:blipFill>
        <p:spPr>
          <a:xfrm>
            <a:off x="0" y="6781801"/>
            <a:ext cx="1290373" cy="421853"/>
          </a:xfrm>
          <a:prstGeom prst="rect">
            <a:avLst/>
          </a:prstGeom>
        </p:spPr>
      </p:pic>
      <p:sp>
        <p:nvSpPr>
          <p:cNvPr id="42"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Dubai system design</a:t>
            </a:r>
            <a:endParaRPr lang="en-GB" sz="2800" b="1" u="sng" kern="0" dirty="0">
              <a:solidFill>
                <a:schemeClr val="accent1">
                  <a:lumMod val="75000"/>
                </a:schemeClr>
              </a:solidFill>
              <a:latin typeface="+mn-lt"/>
            </a:endParaRPr>
          </a:p>
        </p:txBody>
      </p:sp>
      <p:sp>
        <p:nvSpPr>
          <p:cNvPr id="43" name="Text Box 15"/>
          <p:cNvSpPr txBox="1">
            <a:spLocks noChangeArrowheads="1"/>
          </p:cNvSpPr>
          <p:nvPr/>
        </p:nvSpPr>
        <p:spPr bwMode="auto">
          <a:xfrm>
            <a:off x="2939780" y="1727420"/>
            <a:ext cx="6096000" cy="369332"/>
          </a:xfrm>
          <a:prstGeom prst="rect">
            <a:avLst/>
          </a:prstGeom>
          <a:noFill/>
          <a:ln w="9525">
            <a:noFill/>
            <a:miter lim="800000"/>
            <a:headEnd/>
            <a:tailEnd/>
          </a:ln>
        </p:spPr>
        <p:txBody>
          <a:bodyPr>
            <a:spAutoFit/>
          </a:bodyPr>
          <a:lstStyle/>
          <a:p>
            <a:pPr algn="ctr">
              <a:spcBef>
                <a:spcPct val="50000"/>
              </a:spcBef>
            </a:pPr>
            <a:r>
              <a:rPr lang="en-US" dirty="0">
                <a:latin typeface="Calibri" pitchFamily="34" charset="0"/>
              </a:rPr>
              <a:t>DHA: Implementation &amp; Regulation</a:t>
            </a:r>
            <a:endParaRPr lang="en-US" dirty="0">
              <a:latin typeface="Calibri" pitchFamily="34" charset="0"/>
              <a:cs typeface="Arial" charset="0"/>
            </a:endParaRPr>
          </a:p>
        </p:txBody>
      </p:sp>
    </p:spTree>
    <p:extLst>
      <p:ext uri="{BB962C8B-B14F-4D97-AF65-F5344CB8AC3E}">
        <p14:creationId xmlns:p14="http://schemas.microsoft.com/office/powerpoint/2010/main" val="136750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5134" y="1167854"/>
            <a:ext cx="9050338" cy="3878262"/>
          </a:xfrm>
        </p:spPr>
        <p:txBody>
          <a:bodyPr>
            <a:noAutofit/>
          </a:bodyPr>
          <a:lstStyle/>
          <a:p>
            <a:pPr marL="0" indent="0">
              <a:buNone/>
            </a:pPr>
            <a:r>
              <a:rPr lang="en-US" sz="2400" dirty="0">
                <a:solidFill>
                  <a:srgbClr val="C0C0C0"/>
                </a:solidFill>
              </a:rPr>
              <a:t>Dubai Health financing system design..</a:t>
            </a:r>
          </a:p>
          <a:p>
            <a:pPr marL="0" indent="0">
              <a:buNone/>
            </a:pPr>
            <a:r>
              <a:rPr lang="en-US" sz="2400" dirty="0">
                <a:solidFill>
                  <a:schemeClr val="accent1">
                    <a:lumMod val="50000"/>
                  </a:schemeClr>
                </a:solidFill>
              </a:rPr>
              <a:t>Innovation &amp; technology in health insurance in Dubai mandate:</a:t>
            </a:r>
          </a:p>
          <a:p>
            <a:pPr marL="0" indent="0">
              <a:buNone/>
            </a:pPr>
            <a:endParaRPr lang="en-US" sz="2400" dirty="0">
              <a:solidFill>
                <a:schemeClr val="accent1">
                  <a:lumMod val="50000"/>
                </a:schemeClr>
              </a:solidFill>
            </a:endParaRPr>
          </a:p>
          <a:p>
            <a:pPr lvl="1"/>
            <a:r>
              <a:rPr lang="en-US" dirty="0">
                <a:solidFill>
                  <a:schemeClr val="accent1">
                    <a:lumMod val="50000"/>
                  </a:schemeClr>
                </a:solidFill>
              </a:rPr>
              <a:t>Manage the system &amp; Improve outcomes of quality of care</a:t>
            </a:r>
          </a:p>
          <a:p>
            <a:pPr lvl="2"/>
            <a:r>
              <a:rPr lang="en-US" sz="2400" dirty="0" err="1">
                <a:solidFill>
                  <a:schemeClr val="accent1">
                    <a:lumMod val="50000"/>
                  </a:schemeClr>
                </a:solidFill>
              </a:rPr>
              <a:t>Eclaim</a:t>
            </a:r>
            <a:r>
              <a:rPr lang="en-US" sz="2400" dirty="0">
                <a:solidFill>
                  <a:schemeClr val="accent1">
                    <a:lumMod val="50000"/>
                  </a:schemeClr>
                </a:solidFill>
              </a:rPr>
              <a:t> link </a:t>
            </a:r>
          </a:p>
          <a:p>
            <a:pPr lvl="2"/>
            <a:r>
              <a:rPr lang="en-US" sz="2400" dirty="0" err="1">
                <a:solidFill>
                  <a:schemeClr val="accent1">
                    <a:lumMod val="50000"/>
                  </a:schemeClr>
                </a:solidFill>
              </a:rPr>
              <a:t>Ejada</a:t>
            </a:r>
            <a:r>
              <a:rPr lang="en-US" sz="2400" dirty="0">
                <a:solidFill>
                  <a:schemeClr val="accent1">
                    <a:lumMod val="50000"/>
                  </a:schemeClr>
                </a:solidFill>
              </a:rPr>
              <a:t> </a:t>
            </a:r>
          </a:p>
          <a:p>
            <a:pPr lvl="1"/>
            <a:r>
              <a:rPr lang="en-US" dirty="0">
                <a:solidFill>
                  <a:schemeClr val="accent1">
                    <a:lumMod val="50000"/>
                  </a:schemeClr>
                </a:solidFill>
              </a:rPr>
              <a:t>Increase efficiency and value for money spent </a:t>
            </a:r>
          </a:p>
          <a:p>
            <a:pPr lvl="2"/>
            <a:r>
              <a:rPr lang="en-US" sz="2400" dirty="0">
                <a:solidFill>
                  <a:schemeClr val="accent1">
                    <a:lumMod val="50000"/>
                  </a:schemeClr>
                </a:solidFill>
              </a:rPr>
              <a:t>E referral </a:t>
            </a:r>
          </a:p>
          <a:p>
            <a:pPr lvl="2"/>
            <a:r>
              <a:rPr lang="en-US" sz="2400" dirty="0">
                <a:solidFill>
                  <a:schemeClr val="accent1">
                    <a:lumMod val="50000"/>
                  </a:schemeClr>
                </a:solidFill>
              </a:rPr>
              <a:t>E prescriptions </a:t>
            </a:r>
          </a:p>
          <a:p>
            <a:pPr lvl="2"/>
            <a:r>
              <a:rPr lang="en-US" sz="2400" dirty="0">
                <a:solidFill>
                  <a:schemeClr val="accent1">
                    <a:lumMod val="50000"/>
                  </a:schemeClr>
                </a:solidFill>
              </a:rPr>
              <a:t>Trends and health analytics</a:t>
            </a:r>
          </a:p>
          <a:p>
            <a:pPr lvl="1"/>
            <a:r>
              <a:rPr lang="en-US" dirty="0">
                <a:solidFill>
                  <a:schemeClr val="accent1">
                    <a:lumMod val="50000"/>
                  </a:schemeClr>
                </a:solidFill>
              </a:rPr>
              <a:t>Improve customer experience and access to care  </a:t>
            </a:r>
            <a:endParaRPr lang="ar-SA" dirty="0">
              <a:solidFill>
                <a:schemeClr val="accent1">
                  <a:lumMod val="50000"/>
                </a:schemeClr>
              </a:solidFill>
            </a:endParaRPr>
          </a:p>
        </p:txBody>
      </p:sp>
      <p:sp>
        <p:nvSpPr>
          <p:cNvPr id="4"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Overview..</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114830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767020" y="717954"/>
            <a:ext cx="4199457" cy="5827137"/>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87882" y="162254"/>
            <a:ext cx="7383722" cy="6382837"/>
          </a:xfrm>
          <a:prstGeom prst="rect">
            <a:avLst/>
          </a:prstGeom>
          <a:ln w="3175">
            <a:solidFill>
              <a:schemeClr val="bg1">
                <a:lumMod val="75000"/>
              </a:schemeClr>
            </a:solidFill>
          </a:ln>
          <a:effectLst/>
        </p:spPr>
      </p:pic>
      <p:sp>
        <p:nvSpPr>
          <p:cNvPr id="4" name="TextBox 3"/>
          <p:cNvSpPr txBox="1"/>
          <p:nvPr/>
        </p:nvSpPr>
        <p:spPr>
          <a:xfrm>
            <a:off x="4711848" y="3108959"/>
            <a:ext cx="963725" cy="584775"/>
          </a:xfrm>
          <a:prstGeom prst="rect">
            <a:avLst/>
          </a:prstGeom>
          <a:noFill/>
        </p:spPr>
        <p:txBody>
          <a:bodyPr wrap="none" rtlCol="0">
            <a:spAutoFit/>
          </a:bodyPr>
          <a:lstStyle/>
          <a:p>
            <a:r>
              <a:rPr lang="en-US" sz="800" dirty="0">
                <a:solidFill>
                  <a:schemeClr val="bg1">
                    <a:lumMod val="50000"/>
                  </a:schemeClr>
                </a:solidFill>
                <a:latin typeface="+mj-lt"/>
              </a:rPr>
              <a:t>Remittance Advice</a:t>
            </a:r>
          </a:p>
          <a:p>
            <a:r>
              <a:rPr lang="en-US" sz="800" dirty="0">
                <a:solidFill>
                  <a:schemeClr val="bg1">
                    <a:lumMod val="50000"/>
                  </a:schemeClr>
                </a:solidFill>
                <a:latin typeface="+mj-lt"/>
              </a:rPr>
              <a:t>Prior Authorization</a:t>
            </a:r>
          </a:p>
          <a:p>
            <a:r>
              <a:rPr lang="en-US" sz="800" dirty="0" err="1">
                <a:solidFill>
                  <a:schemeClr val="bg1">
                    <a:lumMod val="50000"/>
                  </a:schemeClr>
                </a:solidFill>
                <a:latin typeface="+mj-lt"/>
              </a:rPr>
              <a:t>Erx</a:t>
            </a:r>
            <a:r>
              <a:rPr lang="en-US" sz="800" dirty="0">
                <a:solidFill>
                  <a:schemeClr val="bg1">
                    <a:lumMod val="50000"/>
                  </a:schemeClr>
                </a:solidFill>
                <a:latin typeface="+mj-lt"/>
              </a:rPr>
              <a:t> Authorization</a:t>
            </a:r>
          </a:p>
          <a:p>
            <a:r>
              <a:rPr lang="en-US" sz="800" dirty="0">
                <a:solidFill>
                  <a:schemeClr val="bg1">
                    <a:lumMod val="50000"/>
                  </a:schemeClr>
                </a:solidFill>
                <a:latin typeface="+mj-lt"/>
              </a:rPr>
              <a:t>Person Register</a:t>
            </a:r>
          </a:p>
        </p:txBody>
      </p:sp>
      <p:sp>
        <p:nvSpPr>
          <p:cNvPr id="5" name="TextBox 4"/>
          <p:cNvSpPr txBox="1"/>
          <p:nvPr/>
        </p:nvSpPr>
        <p:spPr>
          <a:xfrm>
            <a:off x="2045749" y="3143025"/>
            <a:ext cx="901209" cy="584775"/>
          </a:xfrm>
          <a:prstGeom prst="rect">
            <a:avLst/>
          </a:prstGeom>
          <a:noFill/>
        </p:spPr>
        <p:txBody>
          <a:bodyPr wrap="none" rtlCol="0">
            <a:spAutoFit/>
          </a:bodyPr>
          <a:lstStyle/>
          <a:p>
            <a:r>
              <a:rPr lang="en-US" sz="800" dirty="0">
                <a:solidFill>
                  <a:schemeClr val="bg1">
                    <a:lumMod val="50000"/>
                  </a:schemeClr>
                </a:solidFill>
                <a:latin typeface="+mj-lt"/>
              </a:rPr>
              <a:t>Claim Submission</a:t>
            </a:r>
          </a:p>
          <a:p>
            <a:r>
              <a:rPr lang="en-US" sz="800" dirty="0">
                <a:solidFill>
                  <a:schemeClr val="bg1">
                    <a:lumMod val="50000"/>
                  </a:schemeClr>
                </a:solidFill>
                <a:latin typeface="+mj-lt"/>
              </a:rPr>
              <a:t>Prior Request</a:t>
            </a:r>
          </a:p>
          <a:p>
            <a:r>
              <a:rPr lang="en-US" sz="800" dirty="0" err="1">
                <a:solidFill>
                  <a:schemeClr val="bg1">
                    <a:lumMod val="50000"/>
                  </a:schemeClr>
                </a:solidFill>
                <a:latin typeface="+mj-lt"/>
              </a:rPr>
              <a:t>eRx</a:t>
            </a:r>
            <a:r>
              <a:rPr lang="en-US" sz="800" dirty="0">
                <a:solidFill>
                  <a:schemeClr val="bg1">
                    <a:lumMod val="50000"/>
                  </a:schemeClr>
                </a:solidFill>
                <a:latin typeface="+mj-lt"/>
              </a:rPr>
              <a:t> Request</a:t>
            </a:r>
          </a:p>
          <a:p>
            <a:r>
              <a:rPr lang="en-US" sz="800" dirty="0" err="1">
                <a:solidFill>
                  <a:schemeClr val="bg1">
                    <a:lumMod val="50000"/>
                  </a:schemeClr>
                </a:solidFill>
                <a:latin typeface="+mj-lt"/>
              </a:rPr>
              <a:t>eReferral</a:t>
            </a:r>
            <a:endParaRPr lang="en-US" sz="800" dirty="0">
              <a:solidFill>
                <a:schemeClr val="bg1">
                  <a:lumMod val="50000"/>
                </a:schemeClr>
              </a:solidFill>
              <a:latin typeface="+mj-lt"/>
            </a:endParaRPr>
          </a:p>
        </p:txBody>
      </p:sp>
      <p:sp>
        <p:nvSpPr>
          <p:cNvPr id="6" name="TextBox 5"/>
          <p:cNvSpPr txBox="1"/>
          <p:nvPr/>
        </p:nvSpPr>
        <p:spPr>
          <a:xfrm>
            <a:off x="4550482" y="2252116"/>
            <a:ext cx="925253" cy="338554"/>
          </a:xfrm>
          <a:prstGeom prst="rect">
            <a:avLst/>
          </a:prstGeom>
          <a:noFill/>
        </p:spPr>
        <p:txBody>
          <a:bodyPr wrap="none" rtlCol="0">
            <a:spAutoFit/>
          </a:bodyPr>
          <a:lstStyle/>
          <a:p>
            <a:r>
              <a:rPr lang="en-US" sz="800" dirty="0">
                <a:solidFill>
                  <a:schemeClr val="bg1">
                    <a:lumMod val="50000"/>
                  </a:schemeClr>
                </a:solidFill>
              </a:rPr>
              <a:t>Communication</a:t>
            </a:r>
          </a:p>
          <a:p>
            <a:r>
              <a:rPr lang="en-US" sz="800" dirty="0">
                <a:solidFill>
                  <a:schemeClr val="bg1">
                    <a:lumMod val="50000"/>
                  </a:schemeClr>
                </a:solidFill>
              </a:rPr>
              <a:t>Apps &amp; Interfaces</a:t>
            </a:r>
          </a:p>
        </p:txBody>
      </p:sp>
      <p:sp>
        <p:nvSpPr>
          <p:cNvPr id="7" name="TextBox 6"/>
          <p:cNvSpPr txBox="1"/>
          <p:nvPr/>
        </p:nvSpPr>
        <p:spPr>
          <a:xfrm>
            <a:off x="2133884" y="2244618"/>
            <a:ext cx="1345240" cy="338554"/>
          </a:xfrm>
          <a:prstGeom prst="rect">
            <a:avLst/>
          </a:prstGeom>
          <a:noFill/>
        </p:spPr>
        <p:txBody>
          <a:bodyPr wrap="none" rtlCol="0">
            <a:spAutoFit/>
          </a:bodyPr>
          <a:lstStyle/>
          <a:p>
            <a:r>
              <a:rPr lang="en-US" sz="800" dirty="0">
                <a:solidFill>
                  <a:schemeClr val="bg1">
                    <a:lumMod val="50000"/>
                  </a:schemeClr>
                </a:solidFill>
              </a:rPr>
              <a:t>Interfaces, web services</a:t>
            </a:r>
          </a:p>
          <a:p>
            <a:r>
              <a:rPr lang="en-US" sz="800" dirty="0">
                <a:solidFill>
                  <a:schemeClr val="bg1">
                    <a:lumMod val="50000"/>
                  </a:schemeClr>
                </a:solidFill>
              </a:rPr>
              <a:t>Dashboards &amp; Direct Access</a:t>
            </a:r>
          </a:p>
        </p:txBody>
      </p:sp>
      <p:sp>
        <p:nvSpPr>
          <p:cNvPr id="8" name="TextBox 7"/>
          <p:cNvSpPr txBox="1"/>
          <p:nvPr/>
        </p:nvSpPr>
        <p:spPr>
          <a:xfrm>
            <a:off x="4177086" y="4523248"/>
            <a:ext cx="1069524" cy="215444"/>
          </a:xfrm>
          <a:prstGeom prst="rect">
            <a:avLst/>
          </a:prstGeom>
          <a:noFill/>
        </p:spPr>
        <p:txBody>
          <a:bodyPr wrap="none" rtlCol="0">
            <a:spAutoFit/>
          </a:bodyPr>
          <a:lstStyle/>
          <a:p>
            <a:r>
              <a:rPr lang="en-US" sz="800" dirty="0">
                <a:solidFill>
                  <a:schemeClr val="bg1">
                    <a:lumMod val="50000"/>
                  </a:schemeClr>
                </a:solidFill>
              </a:rPr>
              <a:t>Support Transactions</a:t>
            </a:r>
          </a:p>
        </p:txBody>
      </p:sp>
      <p:graphicFrame>
        <p:nvGraphicFramePr>
          <p:cNvPr id="12" name="Chart 11"/>
          <p:cNvGraphicFramePr/>
          <p:nvPr>
            <p:extLst>
              <p:ext uri="{D42A27DB-BD31-4B8C-83A1-F6EECF244321}">
                <p14:modId xmlns:p14="http://schemas.microsoft.com/office/powerpoint/2010/main" val="1856227675"/>
              </p:ext>
            </p:extLst>
          </p:nvPr>
        </p:nvGraphicFramePr>
        <p:xfrm>
          <a:off x="7982171" y="437160"/>
          <a:ext cx="376517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8735206" y="6053744"/>
            <a:ext cx="914398" cy="338554"/>
          </a:xfrm>
          <a:prstGeom prst="rect">
            <a:avLst/>
          </a:prstGeom>
          <a:noFill/>
        </p:spPr>
        <p:txBody>
          <a:bodyPr wrap="square" rtlCol="0">
            <a:spAutoFit/>
          </a:bodyPr>
          <a:lstStyle/>
          <a:p>
            <a:pPr algn="ctr"/>
            <a:r>
              <a:rPr lang="en-US" sz="800" dirty="0">
                <a:solidFill>
                  <a:schemeClr val="tx1">
                    <a:lumMod val="65000"/>
                    <a:lumOff val="35000"/>
                  </a:schemeClr>
                </a:solidFill>
                <a:latin typeface="Myriad Pro" panose="020B0503030403020204" pitchFamily="34" charset="0"/>
              </a:rPr>
              <a:t>0.5 million </a:t>
            </a:r>
          </a:p>
          <a:p>
            <a:pPr algn="ctr"/>
            <a:r>
              <a:rPr lang="en-US" sz="800" dirty="0">
                <a:solidFill>
                  <a:schemeClr val="tx1">
                    <a:lumMod val="65000"/>
                    <a:lumOff val="35000"/>
                  </a:schemeClr>
                </a:solidFill>
                <a:latin typeface="Myriad Pro" panose="020B0503030403020204" pitchFamily="34" charset="0"/>
              </a:rPr>
              <a:t>claim per month</a:t>
            </a:r>
          </a:p>
        </p:txBody>
      </p:sp>
      <p:sp>
        <p:nvSpPr>
          <p:cNvPr id="17" name="TextBox 16"/>
          <p:cNvSpPr txBox="1"/>
          <p:nvPr/>
        </p:nvSpPr>
        <p:spPr>
          <a:xfrm>
            <a:off x="10867013" y="6055537"/>
            <a:ext cx="914398" cy="338554"/>
          </a:xfrm>
          <a:prstGeom prst="rect">
            <a:avLst/>
          </a:prstGeom>
          <a:noFill/>
        </p:spPr>
        <p:txBody>
          <a:bodyPr wrap="square" rtlCol="0">
            <a:spAutoFit/>
          </a:bodyPr>
          <a:lstStyle/>
          <a:p>
            <a:pPr algn="ctr"/>
            <a:r>
              <a:rPr lang="en-US" sz="800" dirty="0">
                <a:solidFill>
                  <a:schemeClr val="tx1">
                    <a:lumMod val="65000"/>
                    <a:lumOff val="35000"/>
                  </a:schemeClr>
                </a:solidFill>
                <a:latin typeface="Myriad Pro" panose="020B0503030403020204" pitchFamily="34" charset="0"/>
              </a:rPr>
              <a:t>2.5 million </a:t>
            </a:r>
          </a:p>
          <a:p>
            <a:pPr algn="ctr"/>
            <a:r>
              <a:rPr lang="en-US" sz="800" dirty="0">
                <a:solidFill>
                  <a:schemeClr val="tx1">
                    <a:lumMod val="65000"/>
                    <a:lumOff val="35000"/>
                  </a:schemeClr>
                </a:solidFill>
                <a:latin typeface="Myriad Pro" panose="020B0503030403020204" pitchFamily="34" charset="0"/>
              </a:rPr>
              <a:t>claim per month</a:t>
            </a:r>
          </a:p>
        </p:txBody>
      </p:sp>
      <p:cxnSp>
        <p:nvCxnSpPr>
          <p:cNvPr id="22" name="Straight Arrow Connector 21"/>
          <p:cNvCxnSpPr>
            <a:endCxn id="17" idx="1"/>
          </p:cNvCxnSpPr>
          <p:nvPr/>
        </p:nvCxnSpPr>
        <p:spPr>
          <a:xfrm flipV="1">
            <a:off x="9595821" y="6224814"/>
            <a:ext cx="1271192" cy="1057"/>
          </a:xfrm>
          <a:prstGeom prst="straightConnector1">
            <a:avLst/>
          </a:prstGeom>
          <a:ln w="952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115388" y="717955"/>
            <a:ext cx="2611997" cy="507831"/>
          </a:xfrm>
          <a:prstGeom prst="rect">
            <a:avLst/>
          </a:prstGeom>
          <a:noFill/>
        </p:spPr>
        <p:txBody>
          <a:bodyPr wrap="none" rtlCol="0">
            <a:spAutoFit/>
          </a:bodyPr>
          <a:lstStyle/>
          <a:p>
            <a:r>
              <a:rPr lang="en-US" b="1" dirty="0"/>
              <a:t>Claims Gross </a:t>
            </a:r>
            <a:r>
              <a:rPr lang="en-US" dirty="0"/>
              <a:t>(Billion AED)</a:t>
            </a:r>
          </a:p>
          <a:p>
            <a:r>
              <a:rPr lang="en-US" sz="900" dirty="0">
                <a:solidFill>
                  <a:srgbClr val="00B0F0"/>
                </a:solidFill>
              </a:rPr>
              <a:t>Electronically captured through </a:t>
            </a:r>
            <a:r>
              <a:rPr lang="en-US" sz="900" dirty="0" err="1">
                <a:solidFill>
                  <a:srgbClr val="00B0F0"/>
                </a:solidFill>
              </a:rPr>
              <a:t>eClaimLink</a:t>
            </a:r>
            <a:endParaRPr lang="en-US" sz="900" dirty="0">
              <a:solidFill>
                <a:srgbClr val="00B0F0"/>
              </a:solidFill>
            </a:endParaRPr>
          </a:p>
        </p:txBody>
      </p:sp>
      <p:sp>
        <p:nvSpPr>
          <p:cNvPr id="28" name="TextBox 27"/>
          <p:cNvSpPr txBox="1"/>
          <p:nvPr/>
        </p:nvSpPr>
        <p:spPr>
          <a:xfrm>
            <a:off x="211760" y="316657"/>
            <a:ext cx="1223412" cy="553998"/>
          </a:xfrm>
          <a:prstGeom prst="rect">
            <a:avLst/>
          </a:prstGeom>
          <a:noFill/>
        </p:spPr>
        <p:txBody>
          <a:bodyPr wrap="none" rtlCol="0">
            <a:spAutoFit/>
          </a:bodyPr>
          <a:lstStyle/>
          <a:p>
            <a:r>
              <a:rPr lang="en-US" sz="1200" dirty="0">
                <a:solidFill>
                  <a:schemeClr val="accent1">
                    <a:lumMod val="75000"/>
                  </a:schemeClr>
                </a:solidFill>
              </a:rPr>
              <a:t>transactions on</a:t>
            </a:r>
          </a:p>
          <a:p>
            <a:r>
              <a:rPr lang="en-US" b="1" dirty="0" err="1">
                <a:solidFill>
                  <a:schemeClr val="accent1">
                    <a:lumMod val="75000"/>
                  </a:schemeClr>
                </a:solidFill>
              </a:rPr>
              <a:t>eClaimLink</a:t>
            </a:r>
            <a:endParaRPr lang="en-US" b="1" dirty="0">
              <a:solidFill>
                <a:schemeClr val="accent1">
                  <a:lumMod val="75000"/>
                </a:schemeClr>
              </a:solidFill>
            </a:endParaRPr>
          </a:p>
        </p:txBody>
      </p:sp>
    </p:spTree>
    <p:extLst>
      <p:ext uri="{BB962C8B-B14F-4D97-AF65-F5344CB8AC3E}">
        <p14:creationId xmlns:p14="http://schemas.microsoft.com/office/powerpoint/2010/main" val="2376111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FCCE2F-C5C9-4773-AFC9-464B8AC92BFD}" type="slidenum">
              <a:rPr lang="ar-SA" smtClean="0"/>
              <a:pPr>
                <a:defRPr/>
              </a:pPr>
              <a:t>15</a:t>
            </a:fld>
            <a:endParaRPr lang="en-US"/>
          </a:p>
        </p:txBody>
      </p:sp>
      <p:sp>
        <p:nvSpPr>
          <p:cNvPr id="4" name="TextBox 3"/>
          <p:cNvSpPr txBox="1"/>
          <p:nvPr/>
        </p:nvSpPr>
        <p:spPr>
          <a:xfrm>
            <a:off x="812800" y="1295400"/>
            <a:ext cx="9042400" cy="7478970"/>
          </a:xfrm>
          <a:prstGeom prst="rect">
            <a:avLst/>
          </a:prstGeom>
          <a:noFill/>
        </p:spPr>
        <p:txBody>
          <a:bodyPr wrap="square" rtlCol="1">
            <a:spAutoFit/>
          </a:bodyPr>
          <a:lstStyle/>
          <a:p>
            <a:pPr>
              <a:lnSpc>
                <a:spcPct val="150000"/>
              </a:lnSpc>
            </a:pPr>
            <a:r>
              <a:rPr lang="en-US" sz="2000" dirty="0">
                <a:solidFill>
                  <a:schemeClr val="accent1">
                    <a:lumMod val="50000"/>
                  </a:schemeClr>
                </a:solidFill>
              </a:rPr>
              <a:t>Dubai Diabetes registry.. 2015, June cut, 2.4 M members </a:t>
            </a:r>
            <a:endParaRPr lang="ar-SA" sz="2000" dirty="0">
              <a:solidFill>
                <a:schemeClr val="accent1">
                  <a:lumMod val="50000"/>
                </a:schemeClr>
              </a:solidFill>
            </a:endParaRPr>
          </a:p>
          <a:p>
            <a:pPr>
              <a:lnSpc>
                <a:spcPct val="150000"/>
              </a:lnSpc>
            </a:pPr>
            <a:r>
              <a:rPr lang="en-US" sz="2000" dirty="0">
                <a:solidFill>
                  <a:schemeClr val="accent1">
                    <a:lumMod val="50000"/>
                  </a:schemeClr>
                </a:solidFill>
              </a:rPr>
              <a:t>460,000 people tested for Diabetes </a:t>
            </a:r>
          </a:p>
          <a:p>
            <a:pPr>
              <a:lnSpc>
                <a:spcPct val="150000"/>
              </a:lnSpc>
            </a:pPr>
            <a:r>
              <a:rPr lang="en-US" sz="2000" dirty="0">
                <a:solidFill>
                  <a:schemeClr val="accent1">
                    <a:lumMod val="50000"/>
                  </a:schemeClr>
                </a:solidFill>
              </a:rPr>
              <a:t>213,000 patients so far.. Representing 8% of the insured population.. How many undiagnosed???</a:t>
            </a:r>
          </a:p>
          <a:p>
            <a:pPr>
              <a:lnSpc>
                <a:spcPct val="150000"/>
              </a:lnSpc>
            </a:pPr>
            <a:endParaRPr lang="en-US" sz="2000" dirty="0">
              <a:solidFill>
                <a:schemeClr val="accent1">
                  <a:lumMod val="50000"/>
                </a:schemeClr>
              </a:solidFill>
            </a:endParaRPr>
          </a:p>
          <a:p>
            <a:pPr>
              <a:lnSpc>
                <a:spcPct val="150000"/>
              </a:lnSpc>
            </a:pPr>
            <a:r>
              <a:rPr lang="en-US" sz="2000" dirty="0">
                <a:solidFill>
                  <a:schemeClr val="accent1">
                    <a:lumMod val="50000"/>
                  </a:schemeClr>
                </a:solidFill>
              </a:rPr>
              <a:t>Project of registering outcomes started 3 months ago..</a:t>
            </a:r>
          </a:p>
          <a:p>
            <a:pPr>
              <a:lnSpc>
                <a:spcPct val="150000"/>
              </a:lnSpc>
            </a:pPr>
            <a:r>
              <a:rPr lang="en-US" sz="2000" dirty="0">
                <a:solidFill>
                  <a:schemeClr val="accent1">
                    <a:lumMod val="50000"/>
                  </a:schemeClr>
                </a:solidFill>
              </a:rPr>
              <a:t>60% of the population with HbA1C &lt; 7</a:t>
            </a:r>
          </a:p>
          <a:p>
            <a:pPr>
              <a:lnSpc>
                <a:spcPct val="150000"/>
              </a:lnSpc>
            </a:pPr>
            <a:r>
              <a:rPr lang="en-US" sz="2000" dirty="0">
                <a:solidFill>
                  <a:schemeClr val="accent1">
                    <a:lumMod val="50000"/>
                  </a:schemeClr>
                </a:solidFill>
              </a:rPr>
              <a:t>40% HbA1C &gt; 7  10% &gt; 9.5</a:t>
            </a:r>
          </a:p>
          <a:p>
            <a:pPr>
              <a:lnSpc>
                <a:spcPct val="150000"/>
              </a:lnSpc>
            </a:pPr>
            <a:r>
              <a:rPr lang="en-US" sz="2000" dirty="0">
                <a:solidFill>
                  <a:schemeClr val="accent1">
                    <a:lumMod val="50000"/>
                  </a:schemeClr>
                </a:solidFill>
              </a:rPr>
              <a:t>Cost of uncontrolled is 25x the cost of controlled patient </a:t>
            </a:r>
          </a:p>
          <a:p>
            <a:pPr>
              <a:lnSpc>
                <a:spcPct val="150000"/>
              </a:lnSpc>
            </a:pPr>
            <a:r>
              <a:rPr lang="en-US" sz="2000" dirty="0">
                <a:solidFill>
                  <a:schemeClr val="accent1">
                    <a:lumMod val="50000"/>
                  </a:schemeClr>
                </a:solidFill>
              </a:rPr>
              <a:t>Last year we spent: AED 732 Million on diabetic care </a:t>
            </a:r>
          </a:p>
          <a:p>
            <a:pPr>
              <a:lnSpc>
                <a:spcPct val="150000"/>
              </a:lnSpc>
            </a:pPr>
            <a:r>
              <a:rPr lang="en-US" sz="2000" dirty="0">
                <a:solidFill>
                  <a:schemeClr val="accent1">
                    <a:lumMod val="50000"/>
                  </a:schemeClr>
                </a:solidFill>
              </a:rPr>
              <a:t>Policy outcome: include screening in EBP </a:t>
            </a:r>
          </a:p>
          <a:p>
            <a:pPr>
              <a:lnSpc>
                <a:spcPct val="150000"/>
              </a:lnSpc>
            </a:pPr>
            <a:endParaRPr lang="en-US" sz="2000" dirty="0">
              <a:solidFill>
                <a:schemeClr val="accent1">
                  <a:lumMod val="50000"/>
                </a:schemeClr>
              </a:solidFill>
            </a:endParaRPr>
          </a:p>
          <a:p>
            <a:pPr>
              <a:lnSpc>
                <a:spcPct val="150000"/>
              </a:lnSpc>
            </a:pPr>
            <a:endParaRPr lang="en-US" sz="2000" dirty="0">
              <a:solidFill>
                <a:schemeClr val="accent1">
                  <a:lumMod val="50000"/>
                </a:schemeClr>
              </a:solidFill>
            </a:endParaRPr>
          </a:p>
          <a:p>
            <a:pPr>
              <a:lnSpc>
                <a:spcPct val="150000"/>
              </a:lnSpc>
            </a:pPr>
            <a:endParaRPr lang="en-US" sz="2000" dirty="0">
              <a:solidFill>
                <a:schemeClr val="accent1">
                  <a:lumMod val="50000"/>
                </a:schemeClr>
              </a:solidFill>
            </a:endParaRPr>
          </a:p>
          <a:p>
            <a:pPr>
              <a:lnSpc>
                <a:spcPct val="150000"/>
              </a:lnSpc>
            </a:pPr>
            <a:endParaRPr lang="en-US" sz="2000" dirty="0">
              <a:solidFill>
                <a:schemeClr val="accent1">
                  <a:lumMod val="50000"/>
                </a:schemeClr>
              </a:solidFill>
            </a:endParaRPr>
          </a:p>
          <a:p>
            <a:pPr>
              <a:lnSpc>
                <a:spcPct val="150000"/>
              </a:lnSpc>
            </a:pPr>
            <a:endParaRPr lang="ar-SA" sz="2000" dirty="0">
              <a:solidFill>
                <a:schemeClr val="accent1">
                  <a:lumMod val="50000"/>
                </a:schemeClr>
              </a:solidFill>
            </a:endParaRPr>
          </a:p>
        </p:txBody>
      </p:sp>
      <p:sp>
        <p:nvSpPr>
          <p:cNvPr id="6" name="Rectangle 5"/>
          <p:cNvSpPr/>
          <p:nvPr/>
        </p:nvSpPr>
        <p:spPr>
          <a:xfrm>
            <a:off x="10058400" y="1981200"/>
            <a:ext cx="1219200" cy="3352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cxnSp>
        <p:nvCxnSpPr>
          <p:cNvPr id="8" name="Straight Connector 7"/>
          <p:cNvCxnSpPr/>
          <p:nvPr/>
        </p:nvCxnSpPr>
        <p:spPr>
          <a:xfrm>
            <a:off x="9956800" y="3352800"/>
            <a:ext cx="142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56800" y="3429003"/>
            <a:ext cx="1727200" cy="307777"/>
          </a:xfrm>
          <a:prstGeom prst="rect">
            <a:avLst/>
          </a:prstGeom>
          <a:noFill/>
        </p:spPr>
        <p:txBody>
          <a:bodyPr wrap="square" rtlCol="1">
            <a:spAutoFit/>
          </a:bodyPr>
          <a:lstStyle/>
          <a:p>
            <a:r>
              <a:rPr lang="en-US" sz="1400" dirty="0">
                <a:solidFill>
                  <a:srgbClr val="FF0000"/>
                </a:solidFill>
              </a:rPr>
              <a:t>HbA1C &lt; 7</a:t>
            </a:r>
            <a:endParaRPr lang="ar-SA" sz="1400" dirty="0">
              <a:solidFill>
                <a:srgbClr val="FF0000"/>
              </a:solidFill>
            </a:endParaRPr>
          </a:p>
        </p:txBody>
      </p:sp>
      <p:cxnSp>
        <p:nvCxnSpPr>
          <p:cNvPr id="11" name="Straight Connector 10"/>
          <p:cNvCxnSpPr/>
          <p:nvPr/>
        </p:nvCxnSpPr>
        <p:spPr>
          <a:xfrm>
            <a:off x="9956800" y="2286000"/>
            <a:ext cx="142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753600" y="1676403"/>
            <a:ext cx="1727200" cy="307777"/>
          </a:xfrm>
          <a:prstGeom prst="rect">
            <a:avLst/>
          </a:prstGeom>
          <a:noFill/>
        </p:spPr>
        <p:txBody>
          <a:bodyPr wrap="square" rtlCol="1">
            <a:spAutoFit/>
          </a:bodyPr>
          <a:lstStyle/>
          <a:p>
            <a:r>
              <a:rPr lang="en-US" sz="1400" dirty="0">
                <a:solidFill>
                  <a:srgbClr val="FF0000"/>
                </a:solidFill>
              </a:rPr>
              <a:t>HbA1C &gt; 9.5</a:t>
            </a:r>
            <a:endParaRPr lang="ar-SA" sz="1400" dirty="0">
              <a:solidFill>
                <a:srgbClr val="FF0000"/>
              </a:solidFill>
            </a:endParaRPr>
          </a:p>
        </p:txBody>
      </p:sp>
      <p:sp>
        <p:nvSpPr>
          <p:cNvPr id="13"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err="1">
                <a:solidFill>
                  <a:schemeClr val="accent1">
                    <a:lumMod val="75000"/>
                  </a:schemeClr>
                </a:solidFill>
                <a:latin typeface="+mn-lt"/>
                <a:cs typeface="Arial" charset="0"/>
              </a:rPr>
              <a:t>Ejada</a:t>
            </a:r>
            <a:r>
              <a:rPr lang="en-US" sz="2800" b="1" kern="0" dirty="0">
                <a:solidFill>
                  <a:schemeClr val="accent1">
                    <a:lumMod val="75000"/>
                  </a:schemeClr>
                </a:solidFill>
                <a:latin typeface="+mn-lt"/>
                <a:cs typeface="Arial" charset="0"/>
              </a:rPr>
              <a:t>.. Diabetes case</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108711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5134" y="1167854"/>
            <a:ext cx="9050338" cy="3878262"/>
          </a:xfrm>
        </p:spPr>
        <p:txBody>
          <a:bodyPr>
            <a:noAutofit/>
          </a:bodyPr>
          <a:lstStyle/>
          <a:p>
            <a:pPr marL="0" indent="0">
              <a:buNone/>
            </a:pPr>
            <a:r>
              <a:rPr lang="en-US" sz="2400" dirty="0">
                <a:solidFill>
                  <a:srgbClr val="C0C0C0"/>
                </a:solidFill>
              </a:rPr>
              <a:t>Dubai Health financing system design..</a:t>
            </a:r>
          </a:p>
          <a:p>
            <a:pPr marL="0" indent="0">
              <a:buNone/>
            </a:pPr>
            <a:r>
              <a:rPr lang="en-US" sz="2400" dirty="0">
                <a:solidFill>
                  <a:srgbClr val="C0C0C0"/>
                </a:solidFill>
              </a:rPr>
              <a:t>Innovation &amp; technology in health care in </a:t>
            </a:r>
            <a:r>
              <a:rPr lang="en-US" sz="2400" dirty="0" err="1">
                <a:solidFill>
                  <a:srgbClr val="C0C0C0"/>
                </a:solidFill>
              </a:rPr>
              <a:t>dubai</a:t>
            </a:r>
            <a:r>
              <a:rPr lang="en-US" sz="2400" dirty="0">
                <a:solidFill>
                  <a:srgbClr val="C0C0C0"/>
                </a:solidFill>
              </a:rPr>
              <a:t> is used for the following areas:</a:t>
            </a:r>
          </a:p>
          <a:p>
            <a:pPr marL="0" indent="0">
              <a:buNone/>
            </a:pPr>
            <a:endParaRPr lang="en-US" sz="2400" dirty="0">
              <a:solidFill>
                <a:srgbClr val="C0C0C0"/>
              </a:solidFill>
            </a:endParaRPr>
          </a:p>
          <a:p>
            <a:pPr lvl="1"/>
            <a:r>
              <a:rPr lang="en-US" dirty="0">
                <a:solidFill>
                  <a:srgbClr val="C0C0C0"/>
                </a:solidFill>
              </a:rPr>
              <a:t>Manage the system &amp; Improve outcomes of quality of care</a:t>
            </a:r>
          </a:p>
          <a:p>
            <a:pPr lvl="2"/>
            <a:r>
              <a:rPr lang="en-US" sz="2400" dirty="0" err="1">
                <a:solidFill>
                  <a:srgbClr val="C0C0C0"/>
                </a:solidFill>
              </a:rPr>
              <a:t>Eclaim</a:t>
            </a:r>
            <a:r>
              <a:rPr lang="en-US" sz="2400" dirty="0">
                <a:solidFill>
                  <a:srgbClr val="C0C0C0"/>
                </a:solidFill>
              </a:rPr>
              <a:t> link </a:t>
            </a:r>
          </a:p>
          <a:p>
            <a:pPr lvl="2"/>
            <a:r>
              <a:rPr lang="en-US" sz="2400" dirty="0" err="1">
                <a:solidFill>
                  <a:srgbClr val="C0C0C0"/>
                </a:solidFill>
              </a:rPr>
              <a:t>Ejada</a:t>
            </a:r>
            <a:r>
              <a:rPr lang="en-US" sz="2400" dirty="0">
                <a:solidFill>
                  <a:srgbClr val="C0C0C0"/>
                </a:solidFill>
              </a:rPr>
              <a:t> </a:t>
            </a:r>
          </a:p>
          <a:p>
            <a:pPr lvl="1"/>
            <a:r>
              <a:rPr lang="en-US" dirty="0">
                <a:solidFill>
                  <a:schemeClr val="accent1">
                    <a:lumMod val="50000"/>
                  </a:schemeClr>
                </a:solidFill>
              </a:rPr>
              <a:t>Increase efficiency and value for money spent </a:t>
            </a:r>
          </a:p>
          <a:p>
            <a:pPr lvl="2"/>
            <a:r>
              <a:rPr lang="en-US" sz="2400" dirty="0">
                <a:solidFill>
                  <a:schemeClr val="accent1">
                    <a:lumMod val="50000"/>
                  </a:schemeClr>
                </a:solidFill>
              </a:rPr>
              <a:t>E referral </a:t>
            </a:r>
          </a:p>
          <a:p>
            <a:pPr lvl="2"/>
            <a:r>
              <a:rPr lang="en-US" sz="2400" dirty="0">
                <a:solidFill>
                  <a:schemeClr val="accent1">
                    <a:lumMod val="50000"/>
                  </a:schemeClr>
                </a:solidFill>
              </a:rPr>
              <a:t>E prescriptions </a:t>
            </a:r>
          </a:p>
          <a:p>
            <a:pPr lvl="2"/>
            <a:r>
              <a:rPr lang="en-US" sz="2400" dirty="0">
                <a:solidFill>
                  <a:schemeClr val="accent1">
                    <a:lumMod val="50000"/>
                  </a:schemeClr>
                </a:solidFill>
              </a:rPr>
              <a:t>Trends and health analytics</a:t>
            </a:r>
          </a:p>
          <a:p>
            <a:pPr lvl="1"/>
            <a:r>
              <a:rPr lang="en-US" dirty="0">
                <a:solidFill>
                  <a:schemeClr val="accent1">
                    <a:lumMod val="50000"/>
                  </a:schemeClr>
                </a:solidFill>
              </a:rPr>
              <a:t>Improve customer experience and access to care  </a:t>
            </a:r>
            <a:endParaRPr lang="ar-SA" dirty="0">
              <a:solidFill>
                <a:schemeClr val="accent1">
                  <a:lumMod val="50000"/>
                </a:schemeClr>
              </a:solidFill>
            </a:endParaRPr>
          </a:p>
        </p:txBody>
      </p:sp>
      <p:sp>
        <p:nvSpPr>
          <p:cNvPr id="4"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Overview..</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351356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203203" y="1063196"/>
            <a:ext cx="11788015" cy="5638800"/>
          </a:xfrm>
          <a:prstGeom prst="round2DiagRect">
            <a:avLst>
              <a:gd name="adj1" fmla="val 0"/>
              <a:gd name="adj2" fmla="val 0"/>
            </a:avLst>
          </a:prstGeom>
          <a:gradFill flip="none" rotWithShape="1">
            <a:gsLst>
              <a:gs pos="21300">
                <a:schemeClr val="bg1"/>
              </a:gs>
              <a:gs pos="0">
                <a:schemeClr val="bg1">
                  <a:lumMod val="95000"/>
                </a:schemeClr>
              </a:gs>
              <a:gs pos="100000">
                <a:schemeClr val="bg1"/>
              </a:gs>
            </a:gsLst>
            <a:lin ang="13500000" scaled="1"/>
            <a:tileRect/>
          </a:gra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1" tIns="27211" rIns="54421" bIns="27211" rtlCol="0" anchor="ctr"/>
          <a:lstStyle/>
          <a:p>
            <a:pPr algn="ctr"/>
            <a:endParaRPr lang="en-US" dirty="0"/>
          </a:p>
        </p:txBody>
      </p:sp>
      <p:sp>
        <p:nvSpPr>
          <p:cNvPr id="24" name="TextBox 23"/>
          <p:cNvSpPr txBox="1"/>
          <p:nvPr/>
        </p:nvSpPr>
        <p:spPr>
          <a:xfrm>
            <a:off x="304800" y="6286500"/>
            <a:ext cx="2354109" cy="501229"/>
          </a:xfrm>
          <a:prstGeom prst="rect">
            <a:avLst/>
          </a:prstGeom>
          <a:noFill/>
        </p:spPr>
        <p:txBody>
          <a:bodyPr wrap="none" lIns="54421" tIns="27211" rIns="54421" bIns="27211" rtlCol="0">
            <a:spAutoFit/>
          </a:bodyPr>
          <a:lstStyle/>
          <a:p>
            <a:r>
              <a:rPr lang="en-US" sz="2900" dirty="0">
                <a:solidFill>
                  <a:schemeClr val="bg1"/>
                </a:solidFill>
                <a:latin typeface="Myriad Pro" pitchFamily="34" charset="0"/>
              </a:rPr>
              <a:t>e-Referral Solution</a:t>
            </a:r>
          </a:p>
        </p:txBody>
      </p:sp>
      <p:cxnSp>
        <p:nvCxnSpPr>
          <p:cNvPr id="63" name="Curved Connector 62"/>
          <p:cNvCxnSpPr/>
          <p:nvPr/>
        </p:nvCxnSpPr>
        <p:spPr>
          <a:xfrm rot="10800000" flipV="1">
            <a:off x="3352801" y="1834030"/>
            <a:ext cx="1200867" cy="980660"/>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flipV="1">
            <a:off x="3866318" y="2522616"/>
            <a:ext cx="1416883" cy="887618"/>
          </a:xfrm>
          <a:prstGeom prst="curved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1" name="Curved Connector 80"/>
          <p:cNvCxnSpPr/>
          <p:nvPr/>
        </p:nvCxnSpPr>
        <p:spPr>
          <a:xfrm rot="16200000" flipH="1">
            <a:off x="3567398" y="3888182"/>
            <a:ext cx="1161294" cy="1516614"/>
          </a:xfrm>
          <a:prstGeom prst="curvedConnector2">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rot="16200000" flipV="1">
            <a:off x="4283406" y="3283843"/>
            <a:ext cx="962138" cy="1796314"/>
          </a:xfrm>
          <a:prstGeom prst="curvedConnector2">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3657600" y="2514600"/>
            <a:ext cx="1676400" cy="393508"/>
          </a:xfrm>
          <a:prstGeom prst="rect">
            <a:avLst/>
          </a:prstGeom>
          <a:noFill/>
        </p:spPr>
        <p:txBody>
          <a:bodyPr wrap="square" lIns="54421" tIns="27211" rIns="54421" bIns="27211" rtlCol="0">
            <a:spAutoFit/>
          </a:bodyPr>
          <a:lstStyle/>
          <a:p>
            <a:r>
              <a:rPr lang="en-US" sz="1100" dirty="0">
                <a:solidFill>
                  <a:srgbClr val="0070C0"/>
                </a:solidFill>
              </a:rPr>
              <a:t>After diagnosis, GP decides that a referral is required</a:t>
            </a:r>
          </a:p>
        </p:txBody>
      </p:sp>
      <p:sp>
        <p:nvSpPr>
          <p:cNvPr id="103" name="TextBox 102"/>
          <p:cNvSpPr txBox="1"/>
          <p:nvPr/>
        </p:nvSpPr>
        <p:spPr>
          <a:xfrm>
            <a:off x="2590800" y="1452149"/>
            <a:ext cx="1651000" cy="393508"/>
          </a:xfrm>
          <a:prstGeom prst="rect">
            <a:avLst/>
          </a:prstGeom>
          <a:noFill/>
        </p:spPr>
        <p:txBody>
          <a:bodyPr wrap="square" lIns="54421" tIns="27211" rIns="54421" bIns="27211" rtlCol="0">
            <a:spAutoFit/>
          </a:bodyPr>
          <a:lstStyle/>
          <a:p>
            <a:r>
              <a:rPr lang="en-US" sz="1100" dirty="0">
                <a:solidFill>
                  <a:srgbClr val="0070C0"/>
                </a:solidFill>
              </a:rPr>
              <a:t>The referral number is given to the patient</a:t>
            </a:r>
          </a:p>
        </p:txBody>
      </p:sp>
      <p:sp>
        <p:nvSpPr>
          <p:cNvPr id="124" name="TextBox 123"/>
          <p:cNvSpPr txBox="1"/>
          <p:nvPr/>
        </p:nvSpPr>
        <p:spPr>
          <a:xfrm>
            <a:off x="6096001" y="1708687"/>
            <a:ext cx="2387600" cy="393508"/>
          </a:xfrm>
          <a:prstGeom prst="rect">
            <a:avLst/>
          </a:prstGeom>
          <a:noFill/>
        </p:spPr>
        <p:txBody>
          <a:bodyPr wrap="square" lIns="54421" tIns="27211" rIns="54421" bIns="27211" rtlCol="0">
            <a:spAutoFit/>
          </a:bodyPr>
          <a:lstStyle/>
          <a:p>
            <a:r>
              <a:rPr lang="en-US" sz="1100" dirty="0">
                <a:solidFill>
                  <a:srgbClr val="FF0000"/>
                </a:solidFill>
              </a:rPr>
              <a:t>A referral number is requested</a:t>
            </a:r>
          </a:p>
          <a:p>
            <a:r>
              <a:rPr lang="en-US" sz="1100" dirty="0">
                <a:solidFill>
                  <a:srgbClr val="FF0000"/>
                </a:solidFill>
              </a:rPr>
              <a:t>and generated from DHA hub</a:t>
            </a:r>
          </a:p>
        </p:txBody>
      </p:sp>
      <p:sp>
        <p:nvSpPr>
          <p:cNvPr id="128" name="TextBox 127"/>
          <p:cNvSpPr txBox="1"/>
          <p:nvPr/>
        </p:nvSpPr>
        <p:spPr>
          <a:xfrm>
            <a:off x="2387600" y="4753711"/>
            <a:ext cx="1574800" cy="562785"/>
          </a:xfrm>
          <a:prstGeom prst="rect">
            <a:avLst/>
          </a:prstGeom>
          <a:noFill/>
        </p:spPr>
        <p:txBody>
          <a:bodyPr wrap="square" lIns="54421" tIns="27211" rIns="54421" bIns="27211" rtlCol="0">
            <a:spAutoFit/>
          </a:bodyPr>
          <a:lstStyle/>
          <a:p>
            <a:r>
              <a:rPr lang="en-US" sz="1100" dirty="0">
                <a:solidFill>
                  <a:srgbClr val="00B050"/>
                </a:solidFill>
              </a:rPr>
              <a:t>The referral number</a:t>
            </a:r>
          </a:p>
          <a:p>
            <a:r>
              <a:rPr lang="en-US" sz="1100" dirty="0">
                <a:solidFill>
                  <a:srgbClr val="00B050"/>
                </a:solidFill>
              </a:rPr>
              <a:t>Is submitted to the specialist or reception </a:t>
            </a:r>
          </a:p>
        </p:txBody>
      </p:sp>
      <p:sp>
        <p:nvSpPr>
          <p:cNvPr id="4096" name="TextBox 4095"/>
          <p:cNvSpPr txBox="1"/>
          <p:nvPr/>
        </p:nvSpPr>
        <p:spPr>
          <a:xfrm>
            <a:off x="4241800" y="3001471"/>
            <a:ext cx="457200" cy="331952"/>
          </a:xfrm>
          <a:prstGeom prst="rect">
            <a:avLst/>
          </a:prstGeom>
          <a:solidFill>
            <a:srgbClr val="0070C0"/>
          </a:solidFill>
        </p:spPr>
        <p:txBody>
          <a:bodyPr wrap="square" lIns="54421" tIns="27211" rIns="54421" bIns="27211" rtlCol="0">
            <a:spAutoFit/>
          </a:bodyPr>
          <a:lstStyle/>
          <a:p>
            <a:pPr algn="ctr"/>
            <a:r>
              <a:rPr lang="en-US" dirty="0">
                <a:solidFill>
                  <a:schemeClr val="bg1"/>
                </a:solidFill>
              </a:rPr>
              <a:t>1</a:t>
            </a:r>
          </a:p>
        </p:txBody>
      </p:sp>
      <p:sp>
        <p:nvSpPr>
          <p:cNvPr id="136" name="TextBox 135"/>
          <p:cNvSpPr txBox="1"/>
          <p:nvPr/>
        </p:nvSpPr>
        <p:spPr>
          <a:xfrm>
            <a:off x="3403601" y="1910231"/>
            <a:ext cx="457200" cy="331952"/>
          </a:xfrm>
          <a:prstGeom prst="rect">
            <a:avLst/>
          </a:prstGeom>
          <a:solidFill>
            <a:srgbClr val="0070C0"/>
          </a:solidFill>
        </p:spPr>
        <p:txBody>
          <a:bodyPr wrap="square" lIns="54421" tIns="27211" rIns="54421" bIns="27211" rtlCol="0">
            <a:spAutoFit/>
          </a:bodyPr>
          <a:lstStyle/>
          <a:p>
            <a:pPr algn="ctr"/>
            <a:r>
              <a:rPr lang="en-US" dirty="0">
                <a:solidFill>
                  <a:schemeClr val="bg1"/>
                </a:solidFill>
              </a:rPr>
              <a:t>3</a:t>
            </a:r>
          </a:p>
        </p:txBody>
      </p:sp>
      <p:sp>
        <p:nvSpPr>
          <p:cNvPr id="139" name="TextBox 138"/>
          <p:cNvSpPr txBox="1"/>
          <p:nvPr/>
        </p:nvSpPr>
        <p:spPr>
          <a:xfrm>
            <a:off x="3302001" y="4424831"/>
            <a:ext cx="457200" cy="331952"/>
          </a:xfrm>
          <a:prstGeom prst="rect">
            <a:avLst/>
          </a:prstGeom>
          <a:solidFill>
            <a:srgbClr val="00B050"/>
          </a:solidFill>
        </p:spPr>
        <p:txBody>
          <a:bodyPr wrap="square" lIns="54421" tIns="27211" rIns="54421" bIns="27211" rtlCol="0">
            <a:spAutoFit/>
          </a:bodyPr>
          <a:lstStyle/>
          <a:p>
            <a:pPr algn="ctr"/>
            <a:r>
              <a:rPr lang="en-US" dirty="0">
                <a:solidFill>
                  <a:schemeClr val="bg1"/>
                </a:solidFill>
              </a:rPr>
              <a:t>4</a:t>
            </a:r>
          </a:p>
        </p:txBody>
      </p:sp>
      <p:sp>
        <p:nvSpPr>
          <p:cNvPr id="140" name="TextBox 139"/>
          <p:cNvSpPr txBox="1"/>
          <p:nvPr/>
        </p:nvSpPr>
        <p:spPr>
          <a:xfrm>
            <a:off x="4927601" y="3853330"/>
            <a:ext cx="457200" cy="331952"/>
          </a:xfrm>
          <a:prstGeom prst="rect">
            <a:avLst/>
          </a:prstGeom>
          <a:solidFill>
            <a:srgbClr val="00B050"/>
          </a:solidFill>
        </p:spPr>
        <p:txBody>
          <a:bodyPr wrap="square" lIns="54421" tIns="27211" rIns="54421" bIns="27211" rtlCol="0">
            <a:spAutoFit/>
          </a:bodyPr>
          <a:lstStyle/>
          <a:p>
            <a:pPr algn="ctr"/>
            <a:r>
              <a:rPr lang="en-US" dirty="0">
                <a:solidFill>
                  <a:schemeClr val="bg1"/>
                </a:solidFill>
              </a:rPr>
              <a:t>6</a:t>
            </a:r>
          </a:p>
        </p:txBody>
      </p:sp>
      <p:sp>
        <p:nvSpPr>
          <p:cNvPr id="149" name="TextBox 148"/>
          <p:cNvSpPr txBox="1"/>
          <p:nvPr/>
        </p:nvSpPr>
        <p:spPr>
          <a:xfrm>
            <a:off x="3403600" y="3858655"/>
            <a:ext cx="1457470" cy="562785"/>
          </a:xfrm>
          <a:prstGeom prst="rect">
            <a:avLst/>
          </a:prstGeom>
          <a:noFill/>
        </p:spPr>
        <p:txBody>
          <a:bodyPr wrap="square" lIns="54421" tIns="27211" rIns="54421" bIns="27211" rtlCol="0">
            <a:spAutoFit/>
          </a:bodyPr>
          <a:lstStyle/>
          <a:p>
            <a:pPr algn="r"/>
            <a:r>
              <a:rPr lang="en-US" sz="1100" dirty="0">
                <a:solidFill>
                  <a:srgbClr val="00B050"/>
                </a:solidFill>
              </a:rPr>
              <a:t>Specialist deliver service if e-referral confirmed</a:t>
            </a:r>
          </a:p>
        </p:txBody>
      </p:sp>
      <p:sp>
        <p:nvSpPr>
          <p:cNvPr id="4100" name="TextBox 4099"/>
          <p:cNvSpPr txBox="1"/>
          <p:nvPr/>
        </p:nvSpPr>
        <p:spPr>
          <a:xfrm>
            <a:off x="4013200" y="2286000"/>
            <a:ext cx="1613586" cy="270397"/>
          </a:xfrm>
          <a:prstGeom prst="rect">
            <a:avLst/>
          </a:prstGeom>
          <a:noFill/>
        </p:spPr>
        <p:txBody>
          <a:bodyPr wrap="none" lIns="54421" tIns="27211" rIns="54421" bIns="27211" rtlCol="0">
            <a:spAutoFit/>
          </a:bodyPr>
          <a:lstStyle/>
          <a:p>
            <a:r>
              <a:rPr lang="en-US" sz="1400" b="1" dirty="0"/>
              <a:t>General Practitioner</a:t>
            </a:r>
          </a:p>
        </p:txBody>
      </p:sp>
      <p:sp>
        <p:nvSpPr>
          <p:cNvPr id="152" name="TextBox 151"/>
          <p:cNvSpPr txBox="1"/>
          <p:nvPr/>
        </p:nvSpPr>
        <p:spPr>
          <a:xfrm>
            <a:off x="2772274" y="3771900"/>
            <a:ext cx="643256" cy="270397"/>
          </a:xfrm>
          <a:prstGeom prst="rect">
            <a:avLst/>
          </a:prstGeom>
          <a:noFill/>
        </p:spPr>
        <p:txBody>
          <a:bodyPr wrap="none" lIns="54421" tIns="27211" rIns="54421" bIns="27211" rtlCol="0">
            <a:spAutoFit/>
          </a:bodyPr>
          <a:lstStyle/>
          <a:p>
            <a:r>
              <a:rPr lang="en-US" sz="1400" b="1" dirty="0"/>
              <a:t>Patient</a:t>
            </a:r>
          </a:p>
        </p:txBody>
      </p:sp>
      <p:sp>
        <p:nvSpPr>
          <p:cNvPr id="154" name="TextBox 153"/>
          <p:cNvSpPr txBox="1"/>
          <p:nvPr/>
        </p:nvSpPr>
        <p:spPr>
          <a:xfrm>
            <a:off x="8671331" y="4229100"/>
            <a:ext cx="938658" cy="316564"/>
          </a:xfrm>
          <a:prstGeom prst="rect">
            <a:avLst/>
          </a:prstGeom>
          <a:noFill/>
        </p:spPr>
        <p:txBody>
          <a:bodyPr wrap="none" lIns="54421" tIns="27211" rIns="54421" bIns="27211" rtlCol="0">
            <a:spAutoFit/>
          </a:bodyPr>
          <a:lstStyle/>
          <a:p>
            <a:r>
              <a:rPr lang="en-US" sz="1700" b="1" dirty="0"/>
              <a:t>DHA Hub</a:t>
            </a:r>
          </a:p>
        </p:txBody>
      </p:sp>
      <p:pic>
        <p:nvPicPr>
          <p:cNvPr id="16" name="Picture 20" descr="C:\Users\Omar Ghosheh\AppData\Local\Microsoft\Windows\Temporary Internet Files\Content.IE5\486EHX96\1366058943_network-ser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9142" y="2171700"/>
            <a:ext cx="1769258" cy="1993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3984730690"/>
              </p:ext>
            </p:extLst>
          </p:nvPr>
        </p:nvGraphicFramePr>
        <p:xfrm>
          <a:off x="2728616" y="3086100"/>
          <a:ext cx="878185" cy="661579"/>
        </p:xfrm>
        <a:graphic>
          <a:graphicData uri="http://schemas.openxmlformats.org/presentationml/2006/ole">
            <mc:AlternateContent xmlns:mc="http://schemas.openxmlformats.org/markup-compatibility/2006">
              <mc:Choice xmlns:v="urn:schemas-microsoft-com:vml" Requires="v">
                <p:oleObj spid="_x0000_s1059" name="Image" r:id="rId4" imgW="2844360" imgH="2856960" progId="Photoshop.Image.12">
                  <p:embed/>
                </p:oleObj>
              </mc:Choice>
              <mc:Fallback>
                <p:oleObj name="Image" r:id="rId4" imgW="2844360" imgH="2856960" progId="Photoshop.Image.12">
                  <p:embed/>
                  <p:pic>
                    <p:nvPicPr>
                      <p:cNvPr id="0" name=""/>
                      <p:cNvPicPr/>
                      <p:nvPr/>
                    </p:nvPicPr>
                    <p:blipFill>
                      <a:blip r:embed="rId5"/>
                      <a:stretch>
                        <a:fillRect/>
                      </a:stretch>
                    </p:blipFill>
                    <p:spPr>
                      <a:xfrm>
                        <a:off x="2728616" y="3086100"/>
                        <a:ext cx="878185" cy="661579"/>
                      </a:xfrm>
                      <a:prstGeom prst="rect">
                        <a:avLst/>
                      </a:prstGeom>
                    </p:spPr>
                  </p:pic>
                </p:oleObj>
              </mc:Fallback>
            </mc:AlternateContent>
          </a:graphicData>
        </a:graphic>
      </p:graphicFrame>
      <p:pic>
        <p:nvPicPr>
          <p:cNvPr id="79" name="Picture 78" descr="http://cache4.asset-cache.net/xc/93256918.jpg?v=1&amp;c=IWSAsset&amp;k=2&amp;d=B53F616F4B95E553711AF6F4BFE396F0E9C0A43793942CF2E0940B227EBAE2446F12EEA9B6A8E6AF"/>
          <p:cNvPicPr>
            <a:picLocks noChangeAspect="1" noChangeArrowheads="1"/>
          </p:cNvPicPr>
          <p:nvPr/>
        </p:nvPicPr>
        <p:blipFill rotWithShape="1">
          <a:blip r:embed="rId6">
            <a:extLst>
              <a:ext uri="{28A0092B-C50C-407E-A947-70E740481C1C}">
                <a14:useLocalDpi xmlns:a14="http://schemas.microsoft.com/office/drawing/2010/main" val="0"/>
              </a:ext>
            </a:extLst>
          </a:blip>
          <a:srcRect t="53512" r="80488"/>
          <a:stretch/>
        </p:blipFill>
        <p:spPr bwMode="auto">
          <a:xfrm>
            <a:off x="4656045" y="1531951"/>
            <a:ext cx="812801" cy="75655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http://cache4.asset-cache.net/xc/93256918.jpg?v=1&amp;c=IWSAsset&amp;k=2&amp;d=B53F616F4B95E553711AF6F4BFE396F0E9C0A43793942CF2E0940B227EBAE2446F12EEA9B6A8E6AF"/>
          <p:cNvPicPr>
            <a:picLocks noChangeAspect="1" noChangeArrowheads="1"/>
          </p:cNvPicPr>
          <p:nvPr/>
        </p:nvPicPr>
        <p:blipFill rotWithShape="1">
          <a:blip r:embed="rId6">
            <a:extLst>
              <a:ext uri="{28A0092B-C50C-407E-A947-70E740481C1C}">
                <a14:useLocalDpi xmlns:a14="http://schemas.microsoft.com/office/drawing/2010/main" val="0"/>
              </a:ext>
            </a:extLst>
          </a:blip>
          <a:srcRect l="59931" r="19163" b="54515"/>
          <a:stretch/>
        </p:blipFill>
        <p:spPr bwMode="auto">
          <a:xfrm>
            <a:off x="5184004" y="4833824"/>
            <a:ext cx="812560" cy="690676"/>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Curved Connector 82"/>
          <p:cNvCxnSpPr/>
          <p:nvPr/>
        </p:nvCxnSpPr>
        <p:spPr>
          <a:xfrm>
            <a:off x="5796718" y="2153322"/>
            <a:ext cx="2957253" cy="650084"/>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Curved Connector 86"/>
          <p:cNvCxnSpPr/>
          <p:nvPr/>
        </p:nvCxnSpPr>
        <p:spPr>
          <a:xfrm rot="10800000">
            <a:off x="5745919" y="2266265"/>
            <a:ext cx="2903695" cy="643226"/>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908800" y="2247900"/>
            <a:ext cx="457200" cy="331952"/>
          </a:xfrm>
          <a:prstGeom prst="rect">
            <a:avLst/>
          </a:prstGeom>
          <a:solidFill>
            <a:srgbClr val="FF0000"/>
          </a:solidFill>
        </p:spPr>
        <p:txBody>
          <a:bodyPr wrap="square" lIns="54421" tIns="27211" rIns="54421" bIns="27211" rtlCol="0">
            <a:spAutoFit/>
          </a:bodyPr>
          <a:lstStyle/>
          <a:p>
            <a:pPr algn="ctr"/>
            <a:r>
              <a:rPr lang="en-US" dirty="0">
                <a:solidFill>
                  <a:schemeClr val="bg1"/>
                </a:solidFill>
              </a:rPr>
              <a:t>2</a:t>
            </a:r>
          </a:p>
        </p:txBody>
      </p:sp>
      <p:sp>
        <p:nvSpPr>
          <p:cNvPr id="90" name="TextBox 89"/>
          <p:cNvSpPr txBox="1"/>
          <p:nvPr/>
        </p:nvSpPr>
        <p:spPr>
          <a:xfrm>
            <a:off x="4999589" y="5566205"/>
            <a:ext cx="1052086" cy="485841"/>
          </a:xfrm>
          <a:prstGeom prst="rect">
            <a:avLst/>
          </a:prstGeom>
          <a:noFill/>
        </p:spPr>
        <p:txBody>
          <a:bodyPr wrap="none" lIns="54421" tIns="27211" rIns="54421" bIns="27211" rtlCol="0">
            <a:spAutoFit/>
          </a:bodyPr>
          <a:lstStyle/>
          <a:p>
            <a:r>
              <a:rPr lang="en-US" sz="1400" b="1" dirty="0"/>
              <a:t>Specialist or </a:t>
            </a:r>
          </a:p>
          <a:p>
            <a:r>
              <a:rPr lang="en-US" sz="1400" b="1" dirty="0"/>
              <a:t>Consultant</a:t>
            </a:r>
          </a:p>
        </p:txBody>
      </p:sp>
      <p:cxnSp>
        <p:nvCxnSpPr>
          <p:cNvPr id="92" name="Curved Connector 91"/>
          <p:cNvCxnSpPr/>
          <p:nvPr/>
        </p:nvCxnSpPr>
        <p:spPr>
          <a:xfrm flipV="1">
            <a:off x="5996564" y="3657600"/>
            <a:ext cx="2639436" cy="1090393"/>
          </a:xfrm>
          <a:prstGeom prst="curvedConnector3">
            <a:avLst>
              <a:gd name="adj1" fmla="val 50000"/>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Curved Connector 93"/>
          <p:cNvCxnSpPr/>
          <p:nvPr/>
        </p:nvCxnSpPr>
        <p:spPr>
          <a:xfrm rot="10800000" flipV="1">
            <a:off x="5854292" y="3559294"/>
            <a:ext cx="2730908" cy="1088906"/>
          </a:xfrm>
          <a:prstGeom prst="curvedConnector3">
            <a:avLst>
              <a:gd name="adj1" fmla="val 50000"/>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010400" y="4020237"/>
            <a:ext cx="457200" cy="331952"/>
          </a:xfrm>
          <a:prstGeom prst="rect">
            <a:avLst/>
          </a:prstGeom>
          <a:solidFill>
            <a:schemeClr val="accent6">
              <a:lumMod val="75000"/>
            </a:schemeClr>
          </a:solidFill>
        </p:spPr>
        <p:txBody>
          <a:bodyPr wrap="square" lIns="54421" tIns="27211" rIns="54421" bIns="27211" rtlCol="0">
            <a:spAutoFit/>
          </a:bodyPr>
          <a:lstStyle/>
          <a:p>
            <a:pPr algn="ctr"/>
            <a:r>
              <a:rPr lang="en-US" dirty="0">
                <a:solidFill>
                  <a:schemeClr val="bg1"/>
                </a:solidFill>
              </a:rPr>
              <a:t>5</a:t>
            </a:r>
          </a:p>
        </p:txBody>
      </p:sp>
      <p:sp>
        <p:nvSpPr>
          <p:cNvPr id="96" name="TextBox 95"/>
          <p:cNvSpPr txBox="1"/>
          <p:nvPr/>
        </p:nvSpPr>
        <p:spPr>
          <a:xfrm>
            <a:off x="6996537" y="4385849"/>
            <a:ext cx="1639463" cy="393508"/>
          </a:xfrm>
          <a:prstGeom prst="rect">
            <a:avLst/>
          </a:prstGeom>
          <a:noFill/>
        </p:spPr>
        <p:txBody>
          <a:bodyPr wrap="square" lIns="54421" tIns="27211" rIns="54421" bIns="27211" rtlCol="0">
            <a:spAutoFit/>
          </a:bodyPr>
          <a:lstStyle/>
          <a:p>
            <a:pPr algn="r"/>
            <a:r>
              <a:rPr lang="en-US" sz="1100" dirty="0">
                <a:solidFill>
                  <a:schemeClr val="accent6">
                    <a:lumMod val="75000"/>
                  </a:schemeClr>
                </a:solidFill>
              </a:rPr>
              <a:t>Specialist confirm e-referral from DHA hub</a:t>
            </a:r>
          </a:p>
        </p:txBody>
      </p:sp>
      <p:pic>
        <p:nvPicPr>
          <p:cNvPr id="18" name="Picture 17"/>
          <p:cNvPicPr>
            <a:picLocks noChangeAspect="1"/>
          </p:cNvPicPr>
          <p:nvPr/>
        </p:nvPicPr>
        <p:blipFill>
          <a:blip r:embed="rId7"/>
          <a:stretch>
            <a:fillRect/>
          </a:stretch>
        </p:blipFill>
        <p:spPr>
          <a:xfrm>
            <a:off x="8374485" y="4791093"/>
            <a:ext cx="871115" cy="809608"/>
          </a:xfrm>
          <a:prstGeom prst="rect">
            <a:avLst/>
          </a:prstGeom>
        </p:spPr>
      </p:pic>
      <p:cxnSp>
        <p:nvCxnSpPr>
          <p:cNvPr id="99" name="Curved Connector 98"/>
          <p:cNvCxnSpPr/>
          <p:nvPr/>
        </p:nvCxnSpPr>
        <p:spPr>
          <a:xfrm>
            <a:off x="6451600" y="5334000"/>
            <a:ext cx="1721849" cy="1"/>
          </a:xfrm>
          <a:prstGeom prst="curvedConnector3">
            <a:avLst>
              <a:gd name="adj1" fmla="val 50000"/>
            </a:avLst>
          </a:prstGeom>
          <a:ln w="381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355081" y="5665857"/>
            <a:ext cx="3144519" cy="424289"/>
          </a:xfrm>
          <a:prstGeom prst="rect">
            <a:avLst/>
          </a:prstGeom>
          <a:noFill/>
        </p:spPr>
        <p:txBody>
          <a:bodyPr wrap="square" lIns="54425" tIns="27213" rIns="54425" bIns="27213" rtlCol="0">
            <a:spAutoFit/>
          </a:bodyPr>
          <a:lstStyle/>
          <a:p>
            <a:r>
              <a:rPr lang="en-US" sz="1200" dirty="0"/>
              <a:t>Can forward same referral or generate a new one as needed to another specialist</a:t>
            </a:r>
          </a:p>
        </p:txBody>
      </p:sp>
      <p:sp>
        <p:nvSpPr>
          <p:cNvPr id="40" name="Rectangle 33">
            <a:extLst>
              <a:ext uri="{FF2B5EF4-FFF2-40B4-BE49-F238E27FC236}">
                <a16:creationId xmlns:a16="http://schemas.microsoft.com/office/drawing/2014/main" id="{DB1BBEEB-910D-4B3D-8D02-CD02F3B5A118}"/>
              </a:ext>
            </a:extLst>
          </p:cNvPr>
          <p:cNvSpPr txBox="1">
            <a:spLocks noChangeArrowheads="1"/>
          </p:cNvSpPr>
          <p:nvPr/>
        </p:nvSpPr>
        <p:spPr bwMode="auto">
          <a:xfrm>
            <a:off x="538179" y="169339"/>
            <a:ext cx="723865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eaLnBrk="1" hangingPunct="1"/>
            <a:r>
              <a:rPr lang="en-US" sz="2800" b="1" kern="0" dirty="0">
                <a:solidFill>
                  <a:schemeClr val="accent1">
                    <a:lumMod val="75000"/>
                  </a:schemeClr>
                </a:solidFill>
                <a:latin typeface="+mn-lt"/>
                <a:cs typeface="Arial" charset="0"/>
              </a:rPr>
              <a:t>e-Referral.. Solution of Dubai</a:t>
            </a:r>
          </a:p>
        </p:txBody>
      </p:sp>
    </p:spTree>
    <p:extLst>
      <p:ext uri="{BB962C8B-B14F-4D97-AF65-F5344CB8AC3E}">
        <p14:creationId xmlns:p14="http://schemas.microsoft.com/office/powerpoint/2010/main" val="112950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5134" y="1167854"/>
            <a:ext cx="9050338" cy="3878262"/>
          </a:xfrm>
        </p:spPr>
        <p:txBody>
          <a:bodyPr>
            <a:noAutofit/>
          </a:bodyPr>
          <a:lstStyle/>
          <a:p>
            <a:pPr marL="0" indent="0">
              <a:buNone/>
            </a:pPr>
            <a:r>
              <a:rPr lang="en-US" sz="2400" dirty="0">
                <a:solidFill>
                  <a:srgbClr val="C0C0C0"/>
                </a:solidFill>
              </a:rPr>
              <a:t>Dubai Health financing system design..</a:t>
            </a:r>
          </a:p>
          <a:p>
            <a:pPr marL="0" indent="0">
              <a:buNone/>
            </a:pPr>
            <a:r>
              <a:rPr lang="en-US" sz="2400" dirty="0">
                <a:solidFill>
                  <a:srgbClr val="C0C0C0"/>
                </a:solidFill>
              </a:rPr>
              <a:t>Innovation &amp; technology in health care in </a:t>
            </a:r>
            <a:r>
              <a:rPr lang="en-US" sz="2400" dirty="0" err="1">
                <a:solidFill>
                  <a:srgbClr val="C0C0C0"/>
                </a:solidFill>
              </a:rPr>
              <a:t>dubai</a:t>
            </a:r>
            <a:r>
              <a:rPr lang="en-US" sz="2400" dirty="0">
                <a:solidFill>
                  <a:srgbClr val="C0C0C0"/>
                </a:solidFill>
              </a:rPr>
              <a:t> is used for the following areas:</a:t>
            </a:r>
          </a:p>
          <a:p>
            <a:pPr marL="0" indent="0">
              <a:buNone/>
            </a:pPr>
            <a:endParaRPr lang="en-US" sz="2400" dirty="0">
              <a:solidFill>
                <a:srgbClr val="C0C0C0"/>
              </a:solidFill>
            </a:endParaRPr>
          </a:p>
          <a:p>
            <a:pPr lvl="1"/>
            <a:r>
              <a:rPr lang="en-US" dirty="0">
                <a:solidFill>
                  <a:srgbClr val="C0C0C0"/>
                </a:solidFill>
              </a:rPr>
              <a:t>Manage the system &amp; Improve outcomes of quality of care</a:t>
            </a:r>
          </a:p>
          <a:p>
            <a:pPr lvl="2"/>
            <a:r>
              <a:rPr lang="en-US" sz="2400" dirty="0" err="1">
                <a:solidFill>
                  <a:srgbClr val="C0C0C0"/>
                </a:solidFill>
              </a:rPr>
              <a:t>Eclaim</a:t>
            </a:r>
            <a:r>
              <a:rPr lang="en-US" sz="2400" dirty="0">
                <a:solidFill>
                  <a:srgbClr val="C0C0C0"/>
                </a:solidFill>
              </a:rPr>
              <a:t> link </a:t>
            </a:r>
          </a:p>
          <a:p>
            <a:pPr lvl="2"/>
            <a:r>
              <a:rPr lang="en-US" sz="2400" dirty="0" err="1">
                <a:solidFill>
                  <a:srgbClr val="C0C0C0"/>
                </a:solidFill>
              </a:rPr>
              <a:t>Ejada</a:t>
            </a:r>
            <a:r>
              <a:rPr lang="en-US" sz="2400" dirty="0">
                <a:solidFill>
                  <a:srgbClr val="C0C0C0"/>
                </a:solidFill>
              </a:rPr>
              <a:t> </a:t>
            </a:r>
          </a:p>
          <a:p>
            <a:pPr lvl="1"/>
            <a:r>
              <a:rPr lang="en-US" dirty="0">
                <a:solidFill>
                  <a:srgbClr val="C0C0C0"/>
                </a:solidFill>
              </a:rPr>
              <a:t>Increase efficiency and value for money spent </a:t>
            </a:r>
          </a:p>
          <a:p>
            <a:pPr lvl="2"/>
            <a:r>
              <a:rPr lang="en-US" sz="2400" dirty="0">
                <a:solidFill>
                  <a:srgbClr val="C0C0C0"/>
                </a:solidFill>
              </a:rPr>
              <a:t>E referral </a:t>
            </a:r>
          </a:p>
          <a:p>
            <a:pPr lvl="2"/>
            <a:r>
              <a:rPr lang="en-US" sz="2400" dirty="0">
                <a:solidFill>
                  <a:srgbClr val="C0C0C0"/>
                </a:solidFill>
              </a:rPr>
              <a:t>E prescriptions </a:t>
            </a:r>
          </a:p>
          <a:p>
            <a:pPr lvl="2"/>
            <a:r>
              <a:rPr lang="en-US" sz="2400" dirty="0">
                <a:solidFill>
                  <a:srgbClr val="C0C0C0"/>
                </a:solidFill>
              </a:rPr>
              <a:t>Trends and health analytics </a:t>
            </a:r>
          </a:p>
          <a:p>
            <a:pPr lvl="2"/>
            <a:r>
              <a:rPr lang="en-US" sz="2400" dirty="0">
                <a:solidFill>
                  <a:schemeClr val="accent1">
                    <a:lumMod val="50000"/>
                  </a:schemeClr>
                </a:solidFill>
              </a:rPr>
              <a:t>Improve customer experience and access to care  </a:t>
            </a:r>
            <a:endParaRPr lang="ar-SA" sz="2400" dirty="0">
              <a:solidFill>
                <a:schemeClr val="accent1">
                  <a:lumMod val="50000"/>
                </a:schemeClr>
              </a:solidFill>
            </a:endParaRPr>
          </a:p>
        </p:txBody>
      </p:sp>
      <p:sp>
        <p:nvSpPr>
          <p:cNvPr id="4"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Overview..</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641548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6515100" y="1117581"/>
            <a:ext cx="4931850" cy="2958612"/>
          </a:xfrm>
          <a:solidFill>
            <a:schemeClr val="accent5">
              <a:lumMod val="20000"/>
              <a:lumOff val="80000"/>
            </a:schemeClr>
          </a:solidFill>
        </p:spPr>
        <p:txBody>
          <a:bodyPr>
            <a:noAutofit/>
          </a:bodyPr>
          <a:lstStyle/>
          <a:p>
            <a:pPr algn="r" rtl="1"/>
            <a:r>
              <a:rPr lang="ar-SA" sz="1800" dirty="0">
                <a:solidFill>
                  <a:srgbClr val="002060"/>
                </a:solidFill>
              </a:rPr>
              <a:t>اصبح برنامج «</a:t>
            </a:r>
            <a:r>
              <a:rPr lang="ar-SA" sz="1800" dirty="0" err="1">
                <a:solidFill>
                  <a:srgbClr val="002060"/>
                </a:solidFill>
              </a:rPr>
              <a:t>سعاده</a:t>
            </a:r>
            <a:r>
              <a:rPr lang="ar-SA" sz="1800" dirty="0">
                <a:solidFill>
                  <a:srgbClr val="002060"/>
                </a:solidFill>
              </a:rPr>
              <a:t>» المعيار الذي تقاس به برامج التأمين الصحي في المنطقة</a:t>
            </a:r>
          </a:p>
          <a:p>
            <a:pPr algn="r" rtl="1"/>
            <a:r>
              <a:rPr lang="ar-SA" sz="1800" dirty="0">
                <a:solidFill>
                  <a:srgbClr val="002060"/>
                </a:solidFill>
              </a:rPr>
              <a:t>يعمل البرنامج بطريقة (</a:t>
            </a:r>
            <a:r>
              <a:rPr lang="en-US" sz="1800" dirty="0">
                <a:solidFill>
                  <a:srgbClr val="002060"/>
                </a:solidFill>
              </a:rPr>
              <a:t>Population Management</a:t>
            </a:r>
            <a:r>
              <a:rPr lang="ar-SA" sz="1800" dirty="0">
                <a:solidFill>
                  <a:srgbClr val="002060"/>
                </a:solidFill>
              </a:rPr>
              <a:t>) حيث تصمم المنافع حسب احتياجات أفراد المجتمع ويجري تطويرها بشكل دوري مستمر حسب هذه المتطلبات </a:t>
            </a:r>
          </a:p>
          <a:p>
            <a:pPr algn="r" rtl="1"/>
            <a:r>
              <a:rPr lang="ar-SA" sz="1800" dirty="0">
                <a:solidFill>
                  <a:srgbClr val="002060"/>
                </a:solidFill>
              </a:rPr>
              <a:t> يغطي البرنامج نسبة عالية من احتياجات المواطنين في الامارة خاصة من زيارات الاخصائيين والعمليات الجراحية مما ادى الى تقليل أوقات الانتظار لهذه الخدمات بشكل كبير اضافة الى مجموعة متنوعة من الخدمات غير المتوفرة في القطاع الحكومي مما ادى الي نشر السعادة والرضا بين المستفيدين </a:t>
            </a:r>
          </a:p>
          <a:p>
            <a:pPr algn="r" rtl="1"/>
            <a:endParaRPr lang="ar-SA" sz="1800" dirty="0">
              <a:solidFill>
                <a:schemeClr val="accent1">
                  <a:lumMod val="50000"/>
                </a:schemeClr>
              </a:solidFill>
              <a:cs typeface="+mj-cs"/>
            </a:endParaRPr>
          </a:p>
        </p:txBody>
      </p:sp>
      <p:sp>
        <p:nvSpPr>
          <p:cNvPr id="8" name="Title 4"/>
          <p:cNvSpPr txBox="1">
            <a:spLocks/>
          </p:cNvSpPr>
          <p:nvPr/>
        </p:nvSpPr>
        <p:spPr>
          <a:xfrm>
            <a:off x="4572407" y="424419"/>
            <a:ext cx="6934201" cy="940174"/>
          </a:xfrm>
          <a:prstGeom prst="rect">
            <a:avLst/>
          </a:prstGeom>
        </p:spPr>
        <p:txBody>
          <a:bodyPr/>
          <a:lstStyle>
            <a:lvl1pPr algn="ctr" defTabSz="873125" rtl="0" eaLnBrk="0" fontAlgn="base" hangingPunct="0">
              <a:spcBef>
                <a:spcPct val="0"/>
              </a:spcBef>
              <a:spcAft>
                <a:spcPct val="0"/>
              </a:spcAft>
              <a:defRPr sz="2400" b="1">
                <a:solidFill>
                  <a:schemeClr val="accent5">
                    <a:lumMod val="75000"/>
                  </a:schemeClr>
                </a:solidFill>
                <a:latin typeface="Calibri" panose="020F0502020204030204" pitchFamily="34" charset="0"/>
                <a:ea typeface="+mj-ea"/>
                <a:cs typeface="+mj-cs"/>
              </a:defRPr>
            </a:lvl1pPr>
            <a:lvl2pPr algn="l" defTabSz="873125" rtl="0" eaLnBrk="0" fontAlgn="base" hangingPunct="0">
              <a:spcBef>
                <a:spcPct val="0"/>
              </a:spcBef>
              <a:spcAft>
                <a:spcPct val="0"/>
              </a:spcAft>
              <a:defRPr sz="2300" b="1">
                <a:solidFill>
                  <a:schemeClr val="tx1"/>
                </a:solidFill>
                <a:latin typeface="Arial" pitchFamily="34" charset="0"/>
                <a:cs typeface="Arial" pitchFamily="34" charset="0"/>
              </a:defRPr>
            </a:lvl2pPr>
            <a:lvl3pPr algn="l" defTabSz="873125" rtl="0" eaLnBrk="0" fontAlgn="base" hangingPunct="0">
              <a:spcBef>
                <a:spcPct val="0"/>
              </a:spcBef>
              <a:spcAft>
                <a:spcPct val="0"/>
              </a:spcAft>
              <a:defRPr sz="2300" b="1">
                <a:solidFill>
                  <a:schemeClr val="tx1"/>
                </a:solidFill>
                <a:latin typeface="Arial" pitchFamily="34" charset="0"/>
                <a:cs typeface="Arial" pitchFamily="34" charset="0"/>
              </a:defRPr>
            </a:lvl3pPr>
            <a:lvl4pPr algn="l" defTabSz="873125" rtl="0" eaLnBrk="0" fontAlgn="base" hangingPunct="0">
              <a:spcBef>
                <a:spcPct val="0"/>
              </a:spcBef>
              <a:spcAft>
                <a:spcPct val="0"/>
              </a:spcAft>
              <a:defRPr sz="2300" b="1">
                <a:solidFill>
                  <a:schemeClr val="tx1"/>
                </a:solidFill>
                <a:latin typeface="Arial" pitchFamily="34" charset="0"/>
                <a:cs typeface="Arial" pitchFamily="34" charset="0"/>
              </a:defRPr>
            </a:lvl4pPr>
            <a:lvl5pPr algn="l" defTabSz="873125" rtl="0" eaLnBrk="0" fontAlgn="base" hangingPunct="0">
              <a:spcBef>
                <a:spcPct val="0"/>
              </a:spcBef>
              <a:spcAft>
                <a:spcPct val="0"/>
              </a:spcAft>
              <a:defRPr sz="2300" b="1">
                <a:solidFill>
                  <a:schemeClr val="tx1"/>
                </a:solidFill>
                <a:latin typeface="Arial" pitchFamily="34" charset="0"/>
                <a:cs typeface="Arial" pitchFamily="34" charset="0"/>
              </a:defRPr>
            </a:lvl5pPr>
            <a:lvl6pPr marL="457200" algn="l" defTabSz="873125" rtl="0" fontAlgn="base">
              <a:spcBef>
                <a:spcPct val="0"/>
              </a:spcBef>
              <a:spcAft>
                <a:spcPct val="0"/>
              </a:spcAft>
              <a:defRPr sz="2300" b="1">
                <a:solidFill>
                  <a:schemeClr val="tx1"/>
                </a:solidFill>
                <a:latin typeface="Arial" pitchFamily="34" charset="0"/>
                <a:cs typeface="Arial" pitchFamily="34" charset="0"/>
              </a:defRPr>
            </a:lvl6pPr>
            <a:lvl7pPr marL="914400" algn="l" defTabSz="873125" rtl="0" fontAlgn="base">
              <a:spcBef>
                <a:spcPct val="0"/>
              </a:spcBef>
              <a:spcAft>
                <a:spcPct val="0"/>
              </a:spcAft>
              <a:defRPr sz="2300" b="1">
                <a:solidFill>
                  <a:schemeClr val="tx1"/>
                </a:solidFill>
                <a:latin typeface="Arial" pitchFamily="34" charset="0"/>
                <a:cs typeface="Arial" pitchFamily="34" charset="0"/>
              </a:defRPr>
            </a:lvl7pPr>
            <a:lvl8pPr marL="1371600" algn="l" defTabSz="873125" rtl="0" fontAlgn="base">
              <a:spcBef>
                <a:spcPct val="0"/>
              </a:spcBef>
              <a:spcAft>
                <a:spcPct val="0"/>
              </a:spcAft>
              <a:defRPr sz="2300" b="1">
                <a:solidFill>
                  <a:schemeClr val="tx1"/>
                </a:solidFill>
                <a:latin typeface="Arial" pitchFamily="34" charset="0"/>
                <a:cs typeface="Arial" pitchFamily="34" charset="0"/>
              </a:defRPr>
            </a:lvl8pPr>
            <a:lvl9pPr marL="1828800" algn="l" defTabSz="873125" rtl="0" fontAlgn="base">
              <a:spcBef>
                <a:spcPct val="0"/>
              </a:spcBef>
              <a:spcAft>
                <a:spcPct val="0"/>
              </a:spcAft>
              <a:defRPr sz="2300" b="1">
                <a:solidFill>
                  <a:schemeClr val="tx1"/>
                </a:solidFill>
                <a:latin typeface="Arial" pitchFamily="34" charset="0"/>
                <a:cs typeface="Arial" pitchFamily="34" charset="0"/>
              </a:defRPr>
            </a:lvl9pPr>
          </a:lstStyle>
          <a:p>
            <a:pPr algn="r" rtl="1"/>
            <a:r>
              <a:rPr lang="ar-AE" sz="2800" kern="0" dirty="0"/>
              <a:t>برنامج الضمان الصحي للمواطنين في دبي </a:t>
            </a:r>
            <a:endParaRPr lang="ar-SA" kern="0" dirty="0">
              <a:solidFill>
                <a:srgbClr val="FF0000"/>
              </a:solidFill>
            </a:endParaRPr>
          </a:p>
        </p:txBody>
      </p:sp>
      <p:pic>
        <p:nvPicPr>
          <p:cNvPr id="8194" name="Picture 2" descr="C:\Users\hhalyousuf\Documents\DHA new\Funding\1 Nationals insurance\SAADA\event material\Photos\_810711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32306" y="4306875"/>
            <a:ext cx="7023098" cy="2247391"/>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16200000">
            <a:off x="-2233463" y="2853972"/>
            <a:ext cx="2967036" cy="417251"/>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292"/>
          <p:cNvPicPr preferRelativeResize="0"/>
          <p:nvPr/>
        </p:nvPicPr>
        <p:blipFill rotWithShape="1">
          <a:blip r:embed="rId4">
            <a:alphaModFix/>
          </a:blip>
          <a:srcRect/>
          <a:stretch/>
        </p:blipFill>
        <p:spPr>
          <a:xfrm>
            <a:off x="349253" y="4905375"/>
            <a:ext cx="3622672" cy="1648890"/>
          </a:xfrm>
          <a:prstGeom prst="rect">
            <a:avLst/>
          </a:prstGeom>
          <a:noFill/>
          <a:ln>
            <a:noFill/>
          </a:ln>
        </p:spPr>
      </p:pic>
      <p:sp>
        <p:nvSpPr>
          <p:cNvPr id="11" name="Shape 443"/>
          <p:cNvSpPr/>
          <p:nvPr/>
        </p:nvSpPr>
        <p:spPr>
          <a:xfrm>
            <a:off x="3509818" y="1147538"/>
            <a:ext cx="1364115" cy="33855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حجز المواعيد</a:t>
            </a:r>
          </a:p>
        </p:txBody>
      </p:sp>
      <p:sp>
        <p:nvSpPr>
          <p:cNvPr id="12" name="Shape 444"/>
          <p:cNvSpPr/>
          <p:nvPr/>
        </p:nvSpPr>
        <p:spPr>
          <a:xfrm>
            <a:off x="3285213" y="800560"/>
            <a:ext cx="1466300" cy="33855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معلومات عامة</a:t>
            </a:r>
          </a:p>
        </p:txBody>
      </p:sp>
      <p:sp>
        <p:nvSpPr>
          <p:cNvPr id="13" name="Shape 449"/>
          <p:cNvSpPr/>
          <p:nvPr/>
        </p:nvSpPr>
        <p:spPr>
          <a:xfrm>
            <a:off x="3347528" y="2240363"/>
            <a:ext cx="2336800" cy="33855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تحديد مزودي الخدمة</a:t>
            </a:r>
          </a:p>
        </p:txBody>
      </p:sp>
      <p:sp>
        <p:nvSpPr>
          <p:cNvPr id="14" name="Shape 450"/>
          <p:cNvSpPr/>
          <p:nvPr/>
        </p:nvSpPr>
        <p:spPr>
          <a:xfrm>
            <a:off x="3252455" y="1562419"/>
            <a:ext cx="2224603" cy="33855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معاينة المطالبات</a:t>
            </a:r>
          </a:p>
        </p:txBody>
      </p:sp>
      <p:sp>
        <p:nvSpPr>
          <p:cNvPr id="15" name="Shape 451"/>
          <p:cNvSpPr/>
          <p:nvPr/>
        </p:nvSpPr>
        <p:spPr>
          <a:xfrm>
            <a:off x="3509818" y="2636036"/>
            <a:ext cx="2224603" cy="58477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تقييم زيارة المراكز الصحية</a:t>
            </a:r>
          </a:p>
        </p:txBody>
      </p:sp>
      <p:sp>
        <p:nvSpPr>
          <p:cNvPr id="16" name="Shape 452"/>
          <p:cNvSpPr/>
          <p:nvPr/>
        </p:nvSpPr>
        <p:spPr>
          <a:xfrm>
            <a:off x="3403627" y="1888699"/>
            <a:ext cx="2224603" cy="338555"/>
          </a:xfrm>
          <a:prstGeom prst="rect">
            <a:avLst/>
          </a:prstGeom>
          <a:noFill/>
          <a:ln>
            <a:noFill/>
          </a:ln>
        </p:spPr>
        <p:txBody>
          <a:bodyPr lIns="121897" tIns="60932" rIns="121897" bIns="60932" anchor="t" anchorCtr="0">
            <a:noAutofit/>
          </a:bodyPr>
          <a:lstStyle/>
          <a:p>
            <a:pPr algn="ctr">
              <a:buSzPct val="25000"/>
            </a:pPr>
            <a:r>
              <a:rPr lang="ar-SA" sz="1900" b="1" dirty="0">
                <a:solidFill>
                  <a:srgbClr val="009393"/>
                </a:solidFill>
                <a:latin typeface="Arial"/>
                <a:ea typeface="Arial"/>
                <a:cs typeface="Arial"/>
                <a:sym typeface="Arial"/>
              </a:rPr>
              <a:t>معاينة المنافع</a:t>
            </a:r>
          </a:p>
        </p:txBody>
      </p:sp>
      <p:pic>
        <p:nvPicPr>
          <p:cNvPr id="18" name="Shape 439" descr="image2.PNG"/>
          <p:cNvPicPr preferRelativeResize="0"/>
          <p:nvPr/>
        </p:nvPicPr>
        <p:blipFill rotWithShape="1">
          <a:blip r:embed="rId5">
            <a:alphaModFix/>
          </a:blip>
          <a:srcRect t="7283" b="14700"/>
          <a:stretch/>
        </p:blipFill>
        <p:spPr>
          <a:xfrm>
            <a:off x="685392" y="684996"/>
            <a:ext cx="1475197" cy="2407407"/>
          </a:xfrm>
          <a:prstGeom prst="rect">
            <a:avLst/>
          </a:prstGeom>
          <a:noFill/>
          <a:ln>
            <a:noFill/>
          </a:ln>
          <a:effectLst>
            <a:outerShdw blurRad="292100" dist="139700" dir="2700000" algn="tl" rotWithShape="0">
              <a:srgbClr val="333333">
                <a:alpha val="64705"/>
              </a:srgbClr>
            </a:outerShdw>
          </a:effectLst>
        </p:spPr>
      </p:pic>
      <p:pic>
        <p:nvPicPr>
          <p:cNvPr id="19" name="Shape 440"/>
          <p:cNvPicPr preferRelativeResize="0"/>
          <p:nvPr/>
        </p:nvPicPr>
        <p:blipFill rotWithShape="1">
          <a:blip r:embed="rId6">
            <a:alphaModFix/>
          </a:blip>
          <a:srcRect/>
          <a:stretch/>
        </p:blipFill>
        <p:spPr>
          <a:xfrm>
            <a:off x="895509" y="967450"/>
            <a:ext cx="1427170" cy="2402305"/>
          </a:xfrm>
          <a:prstGeom prst="rect">
            <a:avLst/>
          </a:prstGeom>
          <a:noFill/>
          <a:ln>
            <a:noFill/>
          </a:ln>
          <a:effectLst>
            <a:outerShdw blurRad="292100" dist="139700" dir="2700000" algn="tl" rotWithShape="0">
              <a:srgbClr val="333333">
                <a:alpha val="64705"/>
              </a:srgbClr>
            </a:outerShdw>
          </a:effectLst>
        </p:spPr>
      </p:pic>
      <p:pic>
        <p:nvPicPr>
          <p:cNvPr id="20" name="Shape 445" descr="Image"/>
          <p:cNvPicPr preferRelativeResize="0"/>
          <p:nvPr/>
        </p:nvPicPr>
        <p:blipFill rotWithShape="1">
          <a:blip r:embed="rId7">
            <a:alphaModFix/>
          </a:blip>
          <a:srcRect t="3007"/>
          <a:stretch/>
        </p:blipFill>
        <p:spPr>
          <a:xfrm>
            <a:off x="2080082" y="2168603"/>
            <a:ext cx="1219198" cy="2121675"/>
          </a:xfrm>
          <a:prstGeom prst="rect">
            <a:avLst/>
          </a:prstGeom>
          <a:ln>
            <a:noFill/>
          </a:ln>
          <a:effectLst>
            <a:outerShdw blurRad="292100" dist="139700" dir="2700000" algn="tl" rotWithShape="0">
              <a:srgbClr val="333333">
                <a:alpha val="65000"/>
              </a:srgbClr>
            </a:outerShdw>
          </a:effectLst>
        </p:spPr>
      </p:pic>
      <p:pic>
        <p:nvPicPr>
          <p:cNvPr id="21" name="Shape 446" descr="Image"/>
          <p:cNvPicPr preferRelativeResize="0"/>
          <p:nvPr/>
        </p:nvPicPr>
        <p:blipFill rotWithShape="1">
          <a:blip r:embed="rId8">
            <a:alphaModFix/>
          </a:blip>
          <a:srcRect t="2532"/>
          <a:stretch/>
        </p:blipFill>
        <p:spPr>
          <a:xfrm>
            <a:off x="1175164" y="1426661"/>
            <a:ext cx="1219198" cy="2132065"/>
          </a:xfrm>
          <a:prstGeom prst="rect">
            <a:avLst/>
          </a:prstGeom>
          <a:ln>
            <a:noFill/>
          </a:ln>
          <a:effectLst>
            <a:outerShdw blurRad="292100" dist="139700" dir="2700000" algn="tl" rotWithShape="0">
              <a:srgbClr val="333333">
                <a:alpha val="65000"/>
              </a:srgbClr>
            </a:outerShdw>
          </a:effectLst>
        </p:spPr>
      </p:pic>
      <p:pic>
        <p:nvPicPr>
          <p:cNvPr id="22" name="Shape 447" descr="Image"/>
          <p:cNvPicPr preferRelativeResize="0"/>
          <p:nvPr/>
        </p:nvPicPr>
        <p:blipFill rotWithShape="1">
          <a:blip r:embed="rId9">
            <a:alphaModFix/>
          </a:blip>
          <a:srcRect t="2518"/>
          <a:stretch/>
        </p:blipFill>
        <p:spPr>
          <a:xfrm>
            <a:off x="1670266" y="1943803"/>
            <a:ext cx="1219198" cy="2132390"/>
          </a:xfrm>
          <a:prstGeom prst="rect">
            <a:avLst/>
          </a:prstGeom>
          <a:noFill/>
          <a:ln>
            <a:noFill/>
          </a:ln>
        </p:spPr>
      </p:pic>
      <p:pic>
        <p:nvPicPr>
          <p:cNvPr id="23" name="Shape 448" descr="Image"/>
          <p:cNvPicPr preferRelativeResize="0"/>
          <p:nvPr/>
        </p:nvPicPr>
        <p:blipFill rotWithShape="1">
          <a:blip r:embed="rId10">
            <a:alphaModFix/>
          </a:blip>
          <a:srcRect t="2534"/>
          <a:stretch/>
        </p:blipFill>
        <p:spPr>
          <a:xfrm>
            <a:off x="1470483" y="1719422"/>
            <a:ext cx="1218584" cy="2130962"/>
          </a:xfrm>
          <a:prstGeom prst="rect">
            <a:avLst/>
          </a:prstGeom>
          <a:ln>
            <a:noFill/>
          </a:ln>
          <a:effectLst>
            <a:outerShdw blurRad="292100" dist="139700" dir="2700000" algn="tl" rotWithShape="0">
              <a:srgbClr val="333333">
                <a:alpha val="65000"/>
              </a:srgbClr>
            </a:outerShdw>
          </a:effectLst>
        </p:spPr>
      </p:pic>
      <p:pic>
        <p:nvPicPr>
          <p:cNvPr id="17" name="Shape 434" descr="image1.PNG"/>
          <p:cNvPicPr preferRelativeResize="0"/>
          <p:nvPr/>
        </p:nvPicPr>
        <p:blipFill rotWithShape="1">
          <a:blip r:embed="rId11">
            <a:alphaModFix/>
          </a:blip>
          <a:srcRect t="2696"/>
          <a:stretch/>
        </p:blipFill>
        <p:spPr>
          <a:xfrm>
            <a:off x="390984" y="424419"/>
            <a:ext cx="1393779" cy="2411177"/>
          </a:xfrm>
          <a:prstGeom prst="rect">
            <a:avLst/>
          </a:prstGeom>
          <a:ln>
            <a:noFill/>
          </a:ln>
          <a:effectLst>
            <a:outerShdw blurRad="292100" dist="139700" dir="2700000" algn="tl" rotWithShape="0">
              <a:srgbClr val="333333">
                <a:alpha val="65000"/>
              </a:srgbClr>
            </a:outerShdw>
          </a:effectLst>
        </p:spPr>
      </p:pic>
      <p:sp>
        <p:nvSpPr>
          <p:cNvPr id="24" name="Title 1"/>
          <p:cNvSpPr txBox="1">
            <a:spLocks/>
          </p:cNvSpPr>
          <p:nvPr/>
        </p:nvSpPr>
        <p:spPr>
          <a:xfrm>
            <a:off x="2322679" y="338292"/>
            <a:ext cx="2241546" cy="462268"/>
          </a:xfrm>
          <a:prstGeom prst="rect">
            <a:avLst/>
          </a:prstGeom>
          <a:solidFill>
            <a:schemeClr val="accent5">
              <a:lumMod val="20000"/>
              <a:lumOff val="8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400">
                <a:solidFill>
                  <a:srgbClr val="002060"/>
                </a:solidFill>
              </a:rPr>
              <a:t>التطبيق الذكي</a:t>
            </a:r>
            <a:endParaRPr lang="ar-SA" sz="2400" dirty="0">
              <a:solidFill>
                <a:srgbClr val="002060"/>
              </a:solidFill>
            </a:endParaRPr>
          </a:p>
        </p:txBody>
      </p:sp>
    </p:spTree>
    <p:extLst>
      <p:ext uri="{BB962C8B-B14F-4D97-AF65-F5344CB8AC3E}">
        <p14:creationId xmlns:p14="http://schemas.microsoft.com/office/powerpoint/2010/main" val="414636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What's the problem with innovation..</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132204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http://voices.washingtonpost.com/blog-post/dubaislands.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5" y="-19050"/>
            <a:ext cx="1223856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7972" name="Group 31"/>
          <p:cNvGrpSpPr>
            <a:grpSpLocks/>
          </p:cNvGrpSpPr>
          <p:nvPr/>
        </p:nvGrpSpPr>
        <p:grpSpPr bwMode="auto">
          <a:xfrm>
            <a:off x="1109399" y="5205718"/>
            <a:ext cx="3878683" cy="1782763"/>
            <a:chOff x="409" y="288"/>
            <a:chExt cx="2318" cy="2357"/>
          </a:xfrm>
        </p:grpSpPr>
        <p:sp>
          <p:nvSpPr>
            <p:cNvPr id="467973" name="Rectangle 2"/>
            <p:cNvSpPr txBox="1">
              <a:spLocks noChangeArrowheads="1"/>
            </p:cNvSpPr>
            <p:nvPr/>
          </p:nvSpPr>
          <p:spPr bwMode="gray">
            <a:xfrm>
              <a:off x="510" y="288"/>
              <a:ext cx="2183"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784225" eaLnBrk="0" hangingPunct="0">
                <a:defRPr>
                  <a:solidFill>
                    <a:schemeClr val="tx1"/>
                  </a:solidFill>
                  <a:latin typeface="Arial" pitchFamily="34" charset="0"/>
                  <a:cs typeface="Arial" pitchFamily="34" charset="0"/>
                </a:defRPr>
              </a:lvl1pPr>
              <a:lvl2pPr marL="742950" indent="-285750" defTabSz="784225" eaLnBrk="0" hangingPunct="0">
                <a:defRPr>
                  <a:solidFill>
                    <a:schemeClr val="tx1"/>
                  </a:solidFill>
                  <a:latin typeface="Arial" pitchFamily="34" charset="0"/>
                  <a:cs typeface="Arial" pitchFamily="34" charset="0"/>
                </a:defRPr>
              </a:lvl2pPr>
              <a:lvl3pPr marL="1143000" indent="-228600" defTabSz="784225" eaLnBrk="0" hangingPunct="0">
                <a:defRPr>
                  <a:solidFill>
                    <a:schemeClr val="tx1"/>
                  </a:solidFill>
                  <a:latin typeface="Arial" pitchFamily="34" charset="0"/>
                  <a:cs typeface="Arial" pitchFamily="34" charset="0"/>
                </a:defRPr>
              </a:lvl3pPr>
              <a:lvl4pPr marL="1600200" indent="-228600" defTabSz="784225" eaLnBrk="0" hangingPunct="0">
                <a:defRPr>
                  <a:solidFill>
                    <a:schemeClr val="tx1"/>
                  </a:solidFill>
                  <a:latin typeface="Arial" pitchFamily="34" charset="0"/>
                  <a:cs typeface="Arial" pitchFamily="34" charset="0"/>
                </a:defRPr>
              </a:lvl4pPr>
              <a:lvl5pPr marL="2057400" indent="-228600" defTabSz="784225" eaLnBrk="0" hangingPunct="0">
                <a:defRPr>
                  <a:solidFill>
                    <a:schemeClr val="tx1"/>
                  </a:solidFill>
                  <a:latin typeface="Arial" pitchFamily="34" charset="0"/>
                  <a:cs typeface="Arial" pitchFamily="34" charset="0"/>
                </a:defRPr>
              </a:lvl5pPr>
              <a:lvl6pPr marL="2514600" indent="-228600" defTabSz="784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784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784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784225"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4200" dirty="0">
                  <a:solidFill>
                    <a:srgbClr val="FFFFFF"/>
                  </a:solidFill>
                  <a:ea typeface="MS PGothic" pitchFamily="34" charset="-128"/>
                </a:rPr>
                <a:t>Thank you. </a:t>
              </a:r>
              <a:endParaRPr lang="en-US" dirty="0">
                <a:solidFill>
                  <a:srgbClr val="FFFFFF"/>
                </a:solidFill>
                <a:ea typeface="MS PGothic" pitchFamily="34" charset="-128"/>
              </a:endParaRPr>
            </a:p>
          </p:txBody>
        </p:sp>
        <p:sp>
          <p:nvSpPr>
            <p:cNvPr id="467974" name="Rectangle 19"/>
            <p:cNvSpPr>
              <a:spLocks noChangeArrowheads="1"/>
            </p:cNvSpPr>
            <p:nvPr/>
          </p:nvSpPr>
          <p:spPr bwMode="gray">
            <a:xfrm>
              <a:off x="409" y="1639"/>
              <a:ext cx="2318"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62000" tIns="190800" rIns="90000" bIns="10800"/>
            <a:lstStyle/>
            <a:p>
              <a:pPr fontAlgn="base">
                <a:spcBef>
                  <a:spcPct val="0"/>
                </a:spcBef>
                <a:spcAft>
                  <a:spcPct val="0"/>
                </a:spcAft>
              </a:pPr>
              <a:endParaRPr lang="en-US" dirty="0">
                <a:solidFill>
                  <a:srgbClr val="FFFFFF"/>
                </a:solidFill>
                <a:cs typeface="Arial" pitchFamily="34" charset="0"/>
              </a:endParaRPr>
            </a:p>
          </p:txBody>
        </p:sp>
        <p:sp>
          <p:nvSpPr>
            <p:cNvPr id="467975" name="Rectangle 10"/>
            <p:cNvSpPr>
              <a:spLocks noChangeArrowheads="1"/>
            </p:cNvSpPr>
            <p:nvPr/>
          </p:nvSpPr>
          <p:spPr bwMode="auto">
            <a:xfrm>
              <a:off x="510" y="2279"/>
              <a:ext cx="190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fontAlgn="base">
                <a:spcBef>
                  <a:spcPct val="0"/>
                </a:spcBef>
                <a:spcAft>
                  <a:spcPct val="0"/>
                </a:spcAft>
              </a:pPr>
              <a:endParaRPr lang="en-US" dirty="0">
                <a:solidFill>
                  <a:srgbClr val="FFFFFF"/>
                </a:solidFill>
                <a:cs typeface="Arial" pitchFamily="34" charset="0"/>
              </a:endParaRPr>
            </a:p>
          </p:txBody>
        </p:sp>
      </p:grpSp>
      <p:sp>
        <p:nvSpPr>
          <p:cNvPr id="2" name="Slide Number Placeholder 1"/>
          <p:cNvSpPr>
            <a:spLocks noGrp="1"/>
          </p:cNvSpPr>
          <p:nvPr>
            <p:ph type="sldNum" sz="quarter" idx="4294967295"/>
          </p:nvPr>
        </p:nvSpPr>
        <p:spPr>
          <a:xfrm>
            <a:off x="9346596" y="6356351"/>
            <a:ext cx="2845405" cy="365125"/>
          </a:xfrm>
          <a:prstGeom prst="rect">
            <a:avLst/>
          </a:prstGeom>
        </p:spPr>
        <p:txBody>
          <a:bodyPr lIns="128016" tIns="64008" rIns="128016" bIns="64008"/>
          <a:lstStyle/>
          <a:p>
            <a:fld id="{030EE68A-657D-425C-94AE-25A89FE1DAFE}" type="slidenum">
              <a:rPr lang="en-US" smtClean="0"/>
              <a:pPr/>
              <a:t>20</a:t>
            </a:fld>
            <a:endParaRPr lang="en-US" dirty="0"/>
          </a:p>
        </p:txBody>
      </p:sp>
    </p:spTree>
    <p:extLst>
      <p:ext uri="{BB962C8B-B14F-4D97-AF65-F5344CB8AC3E}">
        <p14:creationId xmlns:p14="http://schemas.microsoft.com/office/powerpoint/2010/main" val="4168810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293091" y="762002"/>
            <a:ext cx="9051636" cy="4431983"/>
          </a:xfrm>
        </p:spPr>
        <p:txBody>
          <a:bodyPr>
            <a:noAutofit/>
          </a:bodyPr>
          <a:lstStyle/>
          <a:p>
            <a:pPr>
              <a:buFont typeface="Arial" panose="020B0604020202020204" pitchFamily="34" charset="0"/>
              <a:buChar char="•"/>
            </a:pPr>
            <a:r>
              <a:rPr lang="en-US" sz="1800" dirty="0"/>
              <a:t> </a:t>
            </a:r>
          </a:p>
          <a:p>
            <a:pPr>
              <a:buFont typeface="Arial" panose="020B0604020202020204" pitchFamily="34" charset="0"/>
              <a:buChar char="•"/>
            </a:pPr>
            <a:r>
              <a:rPr lang="en-GB" sz="1800" dirty="0"/>
              <a:t>Further to my previous email, in order to give you further insight, please note that the following key points will come out of </a:t>
            </a:r>
            <a:r>
              <a:rPr lang="en-IE" sz="1800" dirty="0"/>
              <a:t>the panel discussion:</a:t>
            </a:r>
            <a:endParaRPr lang="en-US" sz="1800" dirty="0"/>
          </a:p>
          <a:p>
            <a:pPr>
              <a:buFont typeface="Arial" panose="020B0604020202020204" pitchFamily="34" charset="0"/>
              <a:buChar char="•"/>
            </a:pPr>
            <a:r>
              <a:rPr lang="en-IE" sz="1800" dirty="0"/>
              <a:t> </a:t>
            </a:r>
            <a:endParaRPr lang="en-US" sz="1800" dirty="0"/>
          </a:p>
          <a:p>
            <a:pPr lvl="0">
              <a:buFont typeface="Arial" panose="020B0604020202020204" pitchFamily="34" charset="0"/>
              <a:buChar char="•"/>
            </a:pPr>
            <a:r>
              <a:rPr lang="en-IE" sz="1800" dirty="0"/>
              <a:t>Innovation in Health is shaped by Healthcare trends </a:t>
            </a:r>
            <a:endParaRPr lang="en-US" sz="1800" dirty="0"/>
          </a:p>
          <a:p>
            <a:pPr lvl="0">
              <a:buFont typeface="Arial" panose="020B0604020202020204" pitchFamily="34" charset="0"/>
              <a:buChar char="•"/>
            </a:pPr>
            <a:r>
              <a:rPr lang="en-IE" sz="1800" dirty="0"/>
              <a:t>In mature countries there are increased needs (e.g. chronic diseases, longevity) and less financing from social welfare </a:t>
            </a:r>
            <a:endParaRPr lang="en-US" sz="1800" dirty="0"/>
          </a:p>
          <a:p>
            <a:pPr lvl="0">
              <a:buFont typeface="Arial" panose="020B0604020202020204" pitchFamily="34" charset="0"/>
              <a:buChar char="•"/>
            </a:pPr>
            <a:r>
              <a:rPr lang="en-IE" sz="1800" dirty="0"/>
              <a:t>In emerging countries the need is access to healthcare and building new systems and infrastructures to reach people </a:t>
            </a:r>
            <a:endParaRPr lang="en-US" sz="1800" dirty="0"/>
          </a:p>
          <a:p>
            <a:pPr lvl="0">
              <a:buFont typeface="Arial" panose="020B0604020202020204" pitchFamily="34" charset="0"/>
              <a:buChar char="•"/>
            </a:pPr>
            <a:r>
              <a:rPr lang="en-IE" sz="1800" dirty="0"/>
              <a:t>The role of digital health, wearables</a:t>
            </a:r>
            <a:endParaRPr lang="en-US" sz="1800" dirty="0"/>
          </a:p>
          <a:p>
            <a:pPr lvl="0">
              <a:buFont typeface="Arial" panose="020B0604020202020204" pitchFamily="34" charset="0"/>
              <a:buChar char="•"/>
            </a:pPr>
            <a:r>
              <a:rPr lang="en-IE" sz="1800" dirty="0"/>
              <a:t>Preventative healthcare as a cost effective and convenient solution </a:t>
            </a:r>
            <a:endParaRPr lang="en-US" sz="1800" dirty="0"/>
          </a:p>
          <a:p>
            <a:pPr lvl="0">
              <a:buFont typeface="Arial" panose="020B0604020202020204" pitchFamily="34" charset="0"/>
              <a:buChar char="•"/>
            </a:pPr>
            <a:r>
              <a:rPr lang="en-IE" sz="1800" dirty="0"/>
              <a:t>Increased access to healthcare and self servicing </a:t>
            </a:r>
            <a:endParaRPr lang="en-US" sz="1800" dirty="0"/>
          </a:p>
          <a:p>
            <a:pPr lvl="0">
              <a:buFont typeface="Arial" panose="020B0604020202020204" pitchFamily="34" charset="0"/>
              <a:buChar char="•"/>
            </a:pPr>
            <a:r>
              <a:rPr lang="en-IE" sz="1800" dirty="0"/>
              <a:t>Transition from just healthcare insurance to healthcare services </a:t>
            </a:r>
            <a:endParaRPr lang="en-US" sz="1800" dirty="0"/>
          </a:p>
          <a:p>
            <a:pPr>
              <a:buFont typeface="Arial" panose="020B0604020202020204" pitchFamily="34" charset="0"/>
              <a:buChar char="•"/>
            </a:pPr>
            <a:r>
              <a:rPr lang="en-IE" sz="1800" dirty="0"/>
              <a:t> </a:t>
            </a:r>
            <a:endParaRPr lang="en-US" sz="1800" dirty="0"/>
          </a:p>
          <a:p>
            <a:pPr>
              <a:buFont typeface="Arial" panose="020B0604020202020204" pitchFamily="34" charset="0"/>
              <a:buChar char="•"/>
            </a:pPr>
            <a:endParaRPr lang="ar-SA" sz="1800" dirty="0"/>
          </a:p>
        </p:txBody>
      </p:sp>
    </p:spTree>
    <p:extLst>
      <p:ext uri="{BB962C8B-B14F-4D97-AF65-F5344CB8AC3E}">
        <p14:creationId xmlns:p14="http://schemas.microsoft.com/office/powerpoint/2010/main" val="408085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3" y="66909"/>
            <a:ext cx="8097850"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Data Dictionaries</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495198"/>
            <a:ext cx="8891025" cy="1708160"/>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Standard Health Language (lists and codes)</a:t>
            </a:r>
          </a:p>
          <a:p>
            <a:pPr marL="285750" indent="-285750">
              <a:buFont typeface="Wingdings" panose="05000000000000000000" pitchFamily="2" charset="2"/>
              <a:buChar char="§"/>
            </a:pPr>
            <a:r>
              <a:rPr lang="en-US" sz="1500" dirty="0">
                <a:solidFill>
                  <a:schemeClr val="tx1">
                    <a:lumMod val="65000"/>
                    <a:lumOff val="35000"/>
                  </a:schemeClr>
                </a:solidFill>
              </a:rPr>
              <a:t>Standard Communication Schema</a:t>
            </a:r>
          </a:p>
          <a:p>
            <a:pPr marL="285750" indent="-285750">
              <a:buFont typeface="Wingdings" panose="05000000000000000000" pitchFamily="2" charset="2"/>
              <a:buChar char="§"/>
            </a:pPr>
            <a:r>
              <a:rPr lang="en-US" sz="1500" dirty="0">
                <a:solidFill>
                  <a:schemeClr val="tx1">
                    <a:lumMod val="65000"/>
                    <a:lumOff val="35000"/>
                  </a:schemeClr>
                </a:solidFill>
              </a:rPr>
              <a:t>Business &amp; Validation Rules</a:t>
            </a:r>
          </a:p>
          <a:p>
            <a:pPr marL="285750" indent="-285750">
              <a:buFont typeface="Wingdings" panose="05000000000000000000" pitchFamily="2" charset="2"/>
              <a:buChar char="§"/>
            </a:pPr>
            <a:r>
              <a:rPr lang="en-US" sz="1500" dirty="0">
                <a:solidFill>
                  <a:schemeClr val="tx1">
                    <a:lumMod val="65000"/>
                    <a:lumOff val="35000"/>
                  </a:schemeClr>
                </a:solidFill>
              </a:rPr>
              <a:t>Process and Data Flow</a:t>
            </a:r>
          </a:p>
          <a:p>
            <a:pPr marL="285750" indent="-285750">
              <a:buFont typeface="Wingdings" panose="05000000000000000000" pitchFamily="2" charset="2"/>
              <a:buChar char="§"/>
            </a:pPr>
            <a:r>
              <a:rPr lang="en-US" sz="1500" dirty="0">
                <a:solidFill>
                  <a:schemeClr val="tx1">
                    <a:lumMod val="65000"/>
                    <a:lumOff val="35000"/>
                  </a:schemeClr>
                </a:solidFill>
              </a:rPr>
              <a:t>Documentation; Circulars, Manuals, Releases and Web Services</a:t>
            </a:r>
          </a:p>
          <a:p>
            <a:endParaRPr lang="en-US" sz="1500" dirty="0">
              <a:solidFill>
                <a:schemeClr val="tx1">
                  <a:lumMod val="65000"/>
                  <a:lumOff val="35000"/>
                </a:schemeClr>
              </a:solidFill>
            </a:endParaRPr>
          </a:p>
          <a:p>
            <a:pPr marL="285750" indent="-285750">
              <a:buFont typeface="Wingdings" panose="05000000000000000000" pitchFamily="2" charset="2"/>
              <a:buChar char="§"/>
            </a:pPr>
            <a:endParaRPr lang="en-US" sz="1500" dirty="0">
              <a:solidFill>
                <a:schemeClr val="tx1">
                  <a:lumMod val="65000"/>
                  <a:lumOff val="35000"/>
                </a:schemeClr>
              </a:solidFill>
            </a:endParaRPr>
          </a:p>
        </p:txBody>
      </p:sp>
      <p:pic>
        <p:nvPicPr>
          <p:cNvPr id="11" name="Picture 10"/>
          <p:cNvPicPr>
            <a:picLocks noChangeAspect="1"/>
          </p:cNvPicPr>
          <p:nvPr/>
        </p:nvPicPr>
        <p:blipFill rotWithShape="1">
          <a:blip r:embed="rId3"/>
          <a:srcRect l="17473" t="9813" r="18000" b="4480"/>
          <a:stretch/>
        </p:blipFill>
        <p:spPr>
          <a:xfrm>
            <a:off x="2690552" y="1838114"/>
            <a:ext cx="4508171" cy="3368259"/>
          </a:xfrm>
          <a:prstGeom prst="rect">
            <a:avLst/>
          </a:prstGeom>
          <a:ln>
            <a:solidFill>
              <a:schemeClr val="bg2">
                <a:lumMod val="90000"/>
              </a:schemeClr>
            </a:solidFill>
          </a:ln>
          <a:effectLst/>
        </p:spPr>
      </p:pic>
      <p:pic>
        <p:nvPicPr>
          <p:cNvPr id="13" name="Picture 12"/>
          <p:cNvPicPr>
            <a:picLocks noChangeAspect="1"/>
          </p:cNvPicPr>
          <p:nvPr/>
        </p:nvPicPr>
        <p:blipFill rotWithShape="1">
          <a:blip r:embed="rId4"/>
          <a:srcRect l="18211" t="10000" r="28315" b="14585"/>
          <a:stretch/>
        </p:blipFill>
        <p:spPr>
          <a:xfrm>
            <a:off x="4782601" y="4716552"/>
            <a:ext cx="2504702" cy="1986998"/>
          </a:xfrm>
          <a:prstGeom prst="rect">
            <a:avLst/>
          </a:prstGeom>
          <a:ln>
            <a:solidFill>
              <a:schemeClr val="bg2">
                <a:lumMod val="90000"/>
              </a:schemeClr>
            </a:solidFill>
          </a:ln>
          <a:effectLst/>
        </p:spPr>
      </p:pic>
      <p:pic>
        <p:nvPicPr>
          <p:cNvPr id="14" name="Picture 13"/>
          <p:cNvPicPr>
            <a:picLocks noChangeAspect="1"/>
          </p:cNvPicPr>
          <p:nvPr/>
        </p:nvPicPr>
        <p:blipFill rotWithShape="1">
          <a:blip r:embed="rId5"/>
          <a:srcRect l="18000" t="9625" r="19684" b="3356"/>
          <a:stretch/>
        </p:blipFill>
        <p:spPr>
          <a:xfrm>
            <a:off x="7801383" y="1838114"/>
            <a:ext cx="3721580" cy="2923200"/>
          </a:xfrm>
          <a:prstGeom prst="rect">
            <a:avLst/>
          </a:prstGeom>
          <a:ln>
            <a:solidFill>
              <a:schemeClr val="bg2">
                <a:lumMod val="90000"/>
              </a:schemeClr>
            </a:solidFill>
          </a:ln>
          <a:effectLst/>
        </p:spPr>
      </p:pic>
      <p:pic>
        <p:nvPicPr>
          <p:cNvPr id="16" name="Picture 15"/>
          <p:cNvPicPr>
            <a:picLocks noChangeAspect="1"/>
          </p:cNvPicPr>
          <p:nvPr/>
        </p:nvPicPr>
        <p:blipFill rotWithShape="1">
          <a:blip r:embed="rId6"/>
          <a:srcRect t="9626" r="61368" b="24316"/>
          <a:stretch/>
        </p:blipFill>
        <p:spPr>
          <a:xfrm>
            <a:off x="7376509" y="4185227"/>
            <a:ext cx="2628856" cy="2528573"/>
          </a:xfrm>
          <a:prstGeom prst="rect">
            <a:avLst/>
          </a:prstGeom>
          <a:ln>
            <a:solidFill>
              <a:schemeClr val="bg2">
                <a:lumMod val="90000"/>
              </a:schemeClr>
            </a:solidFill>
          </a:ln>
          <a:effectLst/>
        </p:spPr>
      </p:pic>
      <p:pic>
        <p:nvPicPr>
          <p:cNvPr id="17" name="Picture 16"/>
          <p:cNvPicPr>
            <a:picLocks noChangeAspect="1"/>
          </p:cNvPicPr>
          <p:nvPr/>
        </p:nvPicPr>
        <p:blipFill rotWithShape="1">
          <a:blip r:embed="rId7"/>
          <a:srcRect l="17790" t="10748" r="44736" b="3756"/>
          <a:stretch/>
        </p:blipFill>
        <p:spPr>
          <a:xfrm>
            <a:off x="10069837" y="4185227"/>
            <a:ext cx="1962332" cy="2518323"/>
          </a:xfrm>
          <a:prstGeom prst="rect">
            <a:avLst/>
          </a:prstGeom>
          <a:ln>
            <a:solidFill>
              <a:schemeClr val="bg2">
                <a:lumMod val="90000"/>
              </a:schemeClr>
            </a:solidFill>
          </a:ln>
          <a:effectLst/>
        </p:spPr>
      </p:pic>
      <p:pic>
        <p:nvPicPr>
          <p:cNvPr id="19" name="Picture 18"/>
          <p:cNvPicPr>
            <a:picLocks noChangeAspect="1"/>
          </p:cNvPicPr>
          <p:nvPr/>
        </p:nvPicPr>
        <p:blipFill rotWithShape="1">
          <a:blip r:embed="rId8"/>
          <a:srcRect l="17961" t="9945" r="45693" b="8245"/>
          <a:stretch/>
        </p:blipFill>
        <p:spPr>
          <a:xfrm>
            <a:off x="2764820" y="4930346"/>
            <a:ext cx="1430322" cy="1802371"/>
          </a:xfrm>
          <a:prstGeom prst="rect">
            <a:avLst/>
          </a:prstGeom>
          <a:ln>
            <a:solidFill>
              <a:schemeClr val="bg2">
                <a:lumMod val="90000"/>
              </a:schemeClr>
            </a:solidFill>
          </a:ln>
          <a:effectLst/>
        </p:spPr>
      </p:pic>
      <p:sp>
        <p:nvSpPr>
          <p:cNvPr id="23" name="Rectangle 22"/>
          <p:cNvSpPr/>
          <p:nvPr/>
        </p:nvSpPr>
        <p:spPr>
          <a:xfrm>
            <a:off x="102081" y="485030"/>
            <a:ext cx="2451779" cy="381262"/>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12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3" y="66909"/>
            <a:ext cx="8106317"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Insurance Transaction Post Office</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532269"/>
            <a:ext cx="7135517" cy="1246495"/>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The transaction post office bus for all  payers and providers</a:t>
            </a:r>
          </a:p>
          <a:p>
            <a:pPr marL="285750" indent="-285750">
              <a:buFont typeface="Wingdings" panose="05000000000000000000" pitchFamily="2" charset="2"/>
              <a:buChar char="§"/>
            </a:pPr>
            <a:r>
              <a:rPr lang="en-US" sz="1500" dirty="0">
                <a:solidFill>
                  <a:schemeClr val="tx1">
                    <a:lumMod val="65000"/>
                    <a:lumOff val="35000"/>
                  </a:schemeClr>
                </a:solidFill>
              </a:rPr>
              <a:t>Transactions based on web services (data uploads and downloads)</a:t>
            </a:r>
          </a:p>
          <a:p>
            <a:pPr marL="285750" indent="-285750">
              <a:buFont typeface="Wingdings" panose="05000000000000000000" pitchFamily="2" charset="2"/>
              <a:buChar char="§"/>
            </a:pPr>
            <a:r>
              <a:rPr lang="en-US" sz="1500" dirty="0">
                <a:solidFill>
                  <a:schemeClr val="tx1">
                    <a:lumMod val="65000"/>
                    <a:lumOff val="35000"/>
                  </a:schemeClr>
                </a:solidFill>
              </a:rPr>
              <a:t>Interface to enable monitor and manage transaction uploads and downloads  </a:t>
            </a:r>
          </a:p>
          <a:p>
            <a:endParaRPr lang="en-US" sz="1500" dirty="0">
              <a:solidFill>
                <a:schemeClr val="tx1">
                  <a:lumMod val="65000"/>
                  <a:lumOff val="35000"/>
                </a:schemeClr>
              </a:solidFill>
            </a:endParaRPr>
          </a:p>
          <a:p>
            <a:pPr marL="285750" indent="-285750">
              <a:buFont typeface="Wingdings" panose="05000000000000000000" pitchFamily="2" charset="2"/>
              <a:buChar char="§"/>
            </a:pPr>
            <a:endParaRPr lang="en-US" sz="1500" dirty="0">
              <a:solidFill>
                <a:schemeClr val="tx1">
                  <a:lumMod val="65000"/>
                  <a:lumOff val="35000"/>
                </a:schemeClr>
              </a:solidFill>
            </a:endParaRPr>
          </a:p>
        </p:txBody>
      </p:sp>
      <p:pic>
        <p:nvPicPr>
          <p:cNvPr id="26" name="Picture 25"/>
          <p:cNvPicPr>
            <a:picLocks noChangeAspect="1"/>
          </p:cNvPicPr>
          <p:nvPr/>
        </p:nvPicPr>
        <p:blipFill rotWithShape="1">
          <a:blip r:embed="rId3"/>
          <a:srcRect l="526" t="10105" r="12441" b="13835"/>
          <a:stretch/>
        </p:blipFill>
        <p:spPr>
          <a:xfrm>
            <a:off x="4461762" y="2965058"/>
            <a:ext cx="7585298" cy="3728749"/>
          </a:xfrm>
          <a:prstGeom prst="rect">
            <a:avLst/>
          </a:prstGeom>
          <a:ln>
            <a:solidFill>
              <a:schemeClr val="bg2">
                <a:lumMod val="90000"/>
              </a:schemeClr>
            </a:solidFill>
          </a:ln>
          <a:effectLst/>
        </p:spPr>
      </p:pic>
      <p:pic>
        <p:nvPicPr>
          <p:cNvPr id="27" name="Picture 26"/>
          <p:cNvPicPr>
            <a:picLocks noChangeAspect="1"/>
          </p:cNvPicPr>
          <p:nvPr/>
        </p:nvPicPr>
        <p:blipFill rotWithShape="1">
          <a:blip r:embed="rId4"/>
          <a:srcRect l="1579" t="28152" r="70211" b="56732"/>
          <a:stretch/>
        </p:blipFill>
        <p:spPr>
          <a:xfrm>
            <a:off x="4472271" y="1903485"/>
            <a:ext cx="3200055" cy="964530"/>
          </a:xfrm>
          <a:prstGeom prst="rect">
            <a:avLst/>
          </a:prstGeom>
          <a:ln>
            <a:solidFill>
              <a:schemeClr val="bg2">
                <a:lumMod val="90000"/>
              </a:schemeClr>
            </a:solidFill>
          </a:ln>
          <a:effectLst/>
        </p:spPr>
      </p:pic>
      <p:pic>
        <p:nvPicPr>
          <p:cNvPr id="28" name="Picture 27"/>
          <p:cNvPicPr>
            <a:picLocks noChangeAspect="1"/>
          </p:cNvPicPr>
          <p:nvPr/>
        </p:nvPicPr>
        <p:blipFill rotWithShape="1">
          <a:blip r:embed="rId5"/>
          <a:srcRect l="19771" t="10547" r="68137" b="59900"/>
          <a:stretch/>
        </p:blipFill>
        <p:spPr>
          <a:xfrm>
            <a:off x="2672681" y="1891861"/>
            <a:ext cx="1720641" cy="2365571"/>
          </a:xfrm>
          <a:prstGeom prst="rect">
            <a:avLst/>
          </a:prstGeom>
          <a:ln>
            <a:solidFill>
              <a:schemeClr val="bg2">
                <a:lumMod val="90000"/>
              </a:schemeClr>
            </a:solidFill>
          </a:ln>
          <a:effectLst/>
        </p:spPr>
      </p:pic>
      <p:sp>
        <p:nvSpPr>
          <p:cNvPr id="2" name="TextBox 1"/>
          <p:cNvSpPr txBox="1"/>
          <p:nvPr/>
        </p:nvSpPr>
        <p:spPr>
          <a:xfrm>
            <a:off x="8546175" y="2633552"/>
            <a:ext cx="3505077" cy="307777"/>
          </a:xfrm>
          <a:prstGeom prst="rect">
            <a:avLst/>
          </a:prstGeom>
          <a:noFill/>
        </p:spPr>
        <p:txBody>
          <a:bodyPr wrap="square" rtlCol="0">
            <a:spAutoFit/>
          </a:bodyPr>
          <a:lstStyle/>
          <a:p>
            <a:pPr algn="r"/>
            <a:r>
              <a:rPr lang="en-US" sz="1400" dirty="0">
                <a:solidFill>
                  <a:schemeClr val="bg1">
                    <a:lumMod val="65000"/>
                  </a:schemeClr>
                </a:solidFill>
              </a:rPr>
              <a:t>Dubai Health Post Office (</a:t>
            </a:r>
            <a:r>
              <a:rPr lang="en-US" sz="1400" dirty="0" err="1">
                <a:solidFill>
                  <a:schemeClr val="bg1">
                    <a:lumMod val="65000"/>
                  </a:schemeClr>
                </a:solidFill>
              </a:rPr>
              <a:t>dhpo</a:t>
            </a:r>
            <a:r>
              <a:rPr lang="en-US" sz="1400" dirty="0">
                <a:solidFill>
                  <a:schemeClr val="bg1">
                    <a:lumMod val="65000"/>
                  </a:schemeClr>
                </a:solidFill>
              </a:rPr>
              <a:t>)</a:t>
            </a:r>
          </a:p>
        </p:txBody>
      </p:sp>
      <p:sp>
        <p:nvSpPr>
          <p:cNvPr id="32" name="Rectangle 31"/>
          <p:cNvSpPr/>
          <p:nvPr/>
        </p:nvSpPr>
        <p:spPr>
          <a:xfrm>
            <a:off x="83346" y="905164"/>
            <a:ext cx="2470840" cy="381262"/>
          </a:xfrm>
          <a:prstGeom prst="rect">
            <a:avLst/>
          </a:prstGeom>
          <a:solidFill>
            <a:srgbClr val="92D05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75576" y="1845168"/>
            <a:ext cx="826936" cy="11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2728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2" y="66909"/>
            <a:ext cx="8080917"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E-Claim Solutions (Provider)</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495198"/>
            <a:ext cx="8891025" cy="1477328"/>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Provider solution for claims generation &amp; management</a:t>
            </a:r>
          </a:p>
          <a:p>
            <a:pPr marL="285750" indent="-285750">
              <a:buFont typeface="Wingdings" panose="05000000000000000000" pitchFamily="2" charset="2"/>
              <a:buChar char="§"/>
            </a:pPr>
            <a:r>
              <a:rPr lang="en-US" sz="1500" dirty="0">
                <a:solidFill>
                  <a:schemeClr val="tx1">
                    <a:lumMod val="65000"/>
                    <a:lumOff val="35000"/>
                  </a:schemeClr>
                </a:solidFill>
              </a:rPr>
              <a:t>Patient/encounter management</a:t>
            </a:r>
          </a:p>
          <a:p>
            <a:pPr marL="285750" indent="-285750">
              <a:buFont typeface="Wingdings" panose="05000000000000000000" pitchFamily="2" charset="2"/>
              <a:buChar char="§"/>
            </a:pPr>
            <a:r>
              <a:rPr lang="en-US" sz="1500" dirty="0">
                <a:solidFill>
                  <a:schemeClr val="tx1">
                    <a:lumMod val="65000"/>
                    <a:lumOff val="35000"/>
                  </a:schemeClr>
                </a:solidFill>
              </a:rPr>
              <a:t>Remittance advice parsing towards submissions</a:t>
            </a:r>
          </a:p>
          <a:p>
            <a:pPr marL="285750" indent="-285750">
              <a:buFont typeface="Wingdings" panose="05000000000000000000" pitchFamily="2" charset="2"/>
              <a:buChar char="§"/>
            </a:pPr>
            <a:r>
              <a:rPr lang="en-US" sz="1500" dirty="0">
                <a:solidFill>
                  <a:schemeClr val="tx1">
                    <a:lumMod val="65000"/>
                    <a:lumOff val="35000"/>
                  </a:schemeClr>
                </a:solidFill>
              </a:rPr>
              <a:t>Submit / Receive transactions to/from post office</a:t>
            </a:r>
          </a:p>
          <a:p>
            <a:endParaRPr lang="en-US" sz="1500" dirty="0">
              <a:solidFill>
                <a:schemeClr val="tx1">
                  <a:lumMod val="65000"/>
                  <a:lumOff val="35000"/>
                </a:schemeClr>
              </a:solidFill>
            </a:endParaRPr>
          </a:p>
          <a:p>
            <a:pPr marL="285750" indent="-285750">
              <a:buFont typeface="Wingdings" panose="05000000000000000000" pitchFamily="2" charset="2"/>
              <a:buChar char="§"/>
            </a:pPr>
            <a:endParaRPr lang="en-US" sz="1500" dirty="0">
              <a:solidFill>
                <a:schemeClr val="tx1">
                  <a:lumMod val="65000"/>
                  <a:lumOff val="35000"/>
                </a:schemeClr>
              </a:solidFill>
            </a:endParaRPr>
          </a:p>
        </p:txBody>
      </p:sp>
      <p:sp>
        <p:nvSpPr>
          <p:cNvPr id="8" name="Rectangle 7"/>
          <p:cNvSpPr/>
          <p:nvPr/>
        </p:nvSpPr>
        <p:spPr>
          <a:xfrm>
            <a:off x="71314" y="1325298"/>
            <a:ext cx="2470840" cy="381262"/>
          </a:xfrm>
          <a:prstGeom prst="rect">
            <a:avLst/>
          </a:prstGeom>
          <a:solidFill>
            <a:srgbClr val="FFFF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136" b="6136"/>
          <a:stretch/>
        </p:blipFill>
        <p:spPr bwMode="auto">
          <a:xfrm>
            <a:off x="7354229" y="5095938"/>
            <a:ext cx="4631243" cy="1623826"/>
          </a:xfrm>
          <a:prstGeom prst="rect">
            <a:avLst/>
          </a:prstGeom>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19" name="Group 18"/>
          <p:cNvGrpSpPr/>
          <p:nvPr/>
        </p:nvGrpSpPr>
        <p:grpSpPr>
          <a:xfrm>
            <a:off x="2693720" y="1878225"/>
            <a:ext cx="5606707" cy="2211862"/>
            <a:chOff x="406648" y="2315817"/>
            <a:chExt cx="8888612" cy="2933800"/>
          </a:xfrm>
          <a:effectLst/>
        </p:grpSpPr>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8" t="18502" r="1" b="22960"/>
            <a:stretch/>
          </p:blipFill>
          <p:spPr bwMode="auto">
            <a:xfrm>
              <a:off x="406648" y="2315817"/>
              <a:ext cx="8888612" cy="2933800"/>
            </a:xfrm>
            <a:prstGeom prst="rect">
              <a:avLst/>
            </a:prstGeom>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470768" y="2849628"/>
              <a:ext cx="6248400" cy="3048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9115" r="37561" b="33654"/>
          <a:stretch/>
        </p:blipFill>
        <p:spPr bwMode="auto">
          <a:xfrm>
            <a:off x="8365877" y="1836552"/>
            <a:ext cx="3702405" cy="1574613"/>
          </a:xfrm>
          <a:prstGeom prst="rect">
            <a:avLst/>
          </a:prstGeom>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5" t="29054" r="1" b="17205"/>
          <a:stretch/>
        </p:blipFill>
        <p:spPr bwMode="auto">
          <a:xfrm>
            <a:off x="2734165" y="4210139"/>
            <a:ext cx="5226961" cy="1558874"/>
          </a:xfrm>
          <a:prstGeom prst="rect">
            <a:avLst/>
          </a:prstGeom>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5783" y="3524438"/>
            <a:ext cx="3712499" cy="1444385"/>
          </a:xfrm>
          <a:prstGeom prst="rect">
            <a:avLst/>
          </a:prstGeom>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2693720" y="5883912"/>
            <a:ext cx="4524606" cy="769441"/>
          </a:xfrm>
          <a:prstGeom prst="rect">
            <a:avLst/>
          </a:prstGeom>
          <a:noFill/>
        </p:spPr>
        <p:txBody>
          <a:bodyPr wrap="square" rtlCol="0">
            <a:spAutoFit/>
          </a:bodyPr>
          <a:lstStyle/>
          <a:p>
            <a:r>
              <a:rPr lang="en-US" sz="1100" dirty="0">
                <a:solidFill>
                  <a:schemeClr val="tx1">
                    <a:lumMod val="75000"/>
                    <a:lumOff val="25000"/>
                  </a:schemeClr>
                </a:solidFill>
              </a:rPr>
              <a:t>Note: Providers can integrated directly with post office from their hospital, clinic, pharmacy or lab management systems. This solution would be used mainly by early starting providers on the platform or providers who don’t have advanced IT capabilities.</a:t>
            </a:r>
          </a:p>
        </p:txBody>
      </p:sp>
      <p:sp>
        <p:nvSpPr>
          <p:cNvPr id="17" name="Rectangle 16"/>
          <p:cNvSpPr/>
          <p:nvPr/>
        </p:nvSpPr>
        <p:spPr>
          <a:xfrm>
            <a:off x="1375576" y="1845168"/>
            <a:ext cx="826936" cy="11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21612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3" y="66909"/>
            <a:ext cx="8063984"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E-Claim Solutions (Payer)</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495198"/>
            <a:ext cx="8891025" cy="1246495"/>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Payer solution for claims receiving &amp; parsing</a:t>
            </a:r>
          </a:p>
          <a:p>
            <a:pPr marL="285750" indent="-285750">
              <a:buFont typeface="Wingdings" panose="05000000000000000000" pitchFamily="2" charset="2"/>
              <a:buChar char="§"/>
            </a:pPr>
            <a:r>
              <a:rPr lang="en-US" sz="1500" dirty="0">
                <a:solidFill>
                  <a:schemeClr val="tx1">
                    <a:lumMod val="65000"/>
                    <a:lumOff val="35000"/>
                  </a:schemeClr>
                </a:solidFill>
              </a:rPr>
              <a:t>Analysis of claims submitted</a:t>
            </a:r>
          </a:p>
          <a:p>
            <a:pPr marL="285750" indent="-285750">
              <a:buFont typeface="Wingdings" panose="05000000000000000000" pitchFamily="2" charset="2"/>
              <a:buChar char="§"/>
            </a:pPr>
            <a:r>
              <a:rPr lang="en-US" sz="1500" dirty="0">
                <a:solidFill>
                  <a:schemeClr val="tx1">
                    <a:lumMod val="65000"/>
                    <a:lumOff val="35000"/>
                  </a:schemeClr>
                </a:solidFill>
              </a:rPr>
              <a:t>Validated towards sets of rules</a:t>
            </a:r>
          </a:p>
          <a:p>
            <a:pPr marL="285750" indent="-285750">
              <a:buFont typeface="Wingdings" panose="05000000000000000000" pitchFamily="2" charset="2"/>
              <a:buChar char="§"/>
            </a:pPr>
            <a:r>
              <a:rPr lang="en-US" sz="1500" dirty="0">
                <a:solidFill>
                  <a:schemeClr val="tx1">
                    <a:lumMod val="65000"/>
                    <a:lumOff val="35000"/>
                  </a:schemeClr>
                </a:solidFill>
              </a:rPr>
              <a:t>Remittance advice generation</a:t>
            </a:r>
          </a:p>
          <a:p>
            <a:pPr marL="285750" indent="-285750">
              <a:buFont typeface="Wingdings" panose="05000000000000000000" pitchFamily="2" charset="2"/>
              <a:buChar char="§"/>
            </a:pPr>
            <a:r>
              <a:rPr lang="en-US" sz="1500" dirty="0">
                <a:solidFill>
                  <a:schemeClr val="tx1">
                    <a:lumMod val="65000"/>
                    <a:lumOff val="35000"/>
                  </a:schemeClr>
                </a:solidFill>
              </a:rPr>
              <a:t>Submit / Receive transactions to/from post office</a:t>
            </a:r>
          </a:p>
        </p:txBody>
      </p:sp>
      <p:sp>
        <p:nvSpPr>
          <p:cNvPr id="8" name="Rectangle 7"/>
          <p:cNvSpPr/>
          <p:nvPr/>
        </p:nvSpPr>
        <p:spPr>
          <a:xfrm>
            <a:off x="71314" y="1325298"/>
            <a:ext cx="2470840" cy="381262"/>
          </a:xfrm>
          <a:prstGeom prst="rect">
            <a:avLst/>
          </a:prstGeom>
          <a:solidFill>
            <a:srgbClr val="FFFF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3"/>
          <a:srcRect l="2105" t="26093" r="2947" b="8222"/>
          <a:stretch/>
        </p:blipFill>
        <p:spPr>
          <a:xfrm>
            <a:off x="2669008" y="1855994"/>
            <a:ext cx="5551224" cy="2160177"/>
          </a:xfrm>
          <a:prstGeom prst="rect">
            <a:avLst/>
          </a:prstGeom>
          <a:ln>
            <a:solidFill>
              <a:schemeClr val="bg2">
                <a:lumMod val="90000"/>
              </a:schemeClr>
            </a:solidFill>
          </a:ln>
          <a:effectLst/>
        </p:spPr>
      </p:pic>
      <p:pic>
        <p:nvPicPr>
          <p:cNvPr id="28" name="Picture 27"/>
          <p:cNvPicPr>
            <a:picLocks noChangeAspect="1"/>
          </p:cNvPicPr>
          <p:nvPr/>
        </p:nvPicPr>
        <p:blipFill rotWithShape="1">
          <a:blip r:embed="rId4"/>
          <a:srcRect l="1684" t="53224" r="5053" b="16281"/>
          <a:stretch/>
        </p:blipFill>
        <p:spPr>
          <a:xfrm>
            <a:off x="8294719" y="1865365"/>
            <a:ext cx="3730232" cy="686091"/>
          </a:xfrm>
          <a:prstGeom prst="rect">
            <a:avLst/>
          </a:prstGeom>
          <a:ln>
            <a:solidFill>
              <a:schemeClr val="bg2">
                <a:lumMod val="90000"/>
              </a:schemeClr>
            </a:solidFill>
          </a:ln>
          <a:effectLst/>
        </p:spPr>
      </p:pic>
      <p:pic>
        <p:nvPicPr>
          <p:cNvPr id="30" name="Picture 29"/>
          <p:cNvPicPr>
            <a:picLocks noChangeAspect="1"/>
          </p:cNvPicPr>
          <p:nvPr/>
        </p:nvPicPr>
        <p:blipFill rotWithShape="1">
          <a:blip r:embed="rId5"/>
          <a:srcRect l="1263" t="31521" r="49791" b="46959"/>
          <a:stretch/>
        </p:blipFill>
        <p:spPr>
          <a:xfrm>
            <a:off x="8331280" y="2681416"/>
            <a:ext cx="3656600" cy="904320"/>
          </a:xfrm>
          <a:prstGeom prst="rect">
            <a:avLst/>
          </a:prstGeom>
          <a:ln>
            <a:solidFill>
              <a:schemeClr val="bg2">
                <a:lumMod val="90000"/>
              </a:schemeClr>
            </a:solidFill>
          </a:ln>
          <a:effectLst/>
        </p:spPr>
      </p:pic>
      <p:pic>
        <p:nvPicPr>
          <p:cNvPr id="31" name="Picture 30"/>
          <p:cNvPicPr>
            <a:picLocks noChangeAspect="1"/>
          </p:cNvPicPr>
          <p:nvPr/>
        </p:nvPicPr>
        <p:blipFill rotWithShape="1">
          <a:blip r:embed="rId6"/>
          <a:srcRect l="1334" t="36760" r="2481" b="20386"/>
          <a:stretch/>
        </p:blipFill>
        <p:spPr>
          <a:xfrm>
            <a:off x="2656651" y="4141520"/>
            <a:ext cx="5563581" cy="1394307"/>
          </a:xfrm>
          <a:prstGeom prst="rect">
            <a:avLst/>
          </a:prstGeom>
          <a:ln>
            <a:solidFill>
              <a:schemeClr val="bg2">
                <a:lumMod val="90000"/>
              </a:schemeClr>
            </a:solidFill>
          </a:ln>
          <a:effectLst/>
        </p:spPr>
      </p:pic>
      <p:pic>
        <p:nvPicPr>
          <p:cNvPr id="27" name="Picture 26"/>
          <p:cNvPicPr>
            <a:picLocks noChangeAspect="1"/>
          </p:cNvPicPr>
          <p:nvPr/>
        </p:nvPicPr>
        <p:blipFill rotWithShape="1">
          <a:blip r:embed="rId7"/>
          <a:srcRect l="1894" t="14679" r="2527" b="11030"/>
          <a:stretch/>
        </p:blipFill>
        <p:spPr>
          <a:xfrm>
            <a:off x="7448995" y="4648904"/>
            <a:ext cx="4538885" cy="1984512"/>
          </a:xfrm>
          <a:prstGeom prst="rect">
            <a:avLst/>
          </a:prstGeom>
          <a:ln>
            <a:solidFill>
              <a:schemeClr val="bg2">
                <a:lumMod val="90000"/>
              </a:schemeClr>
            </a:solidFill>
          </a:ln>
          <a:effectLst/>
        </p:spPr>
      </p:pic>
      <p:sp>
        <p:nvSpPr>
          <p:cNvPr id="2" name="TextBox 1"/>
          <p:cNvSpPr txBox="1"/>
          <p:nvPr/>
        </p:nvSpPr>
        <p:spPr>
          <a:xfrm>
            <a:off x="2669008" y="5661176"/>
            <a:ext cx="4646492" cy="769441"/>
          </a:xfrm>
          <a:prstGeom prst="rect">
            <a:avLst/>
          </a:prstGeom>
          <a:noFill/>
        </p:spPr>
        <p:txBody>
          <a:bodyPr wrap="square" rtlCol="0">
            <a:spAutoFit/>
          </a:bodyPr>
          <a:lstStyle/>
          <a:p>
            <a:r>
              <a:rPr lang="en-US" sz="1100" dirty="0">
                <a:solidFill>
                  <a:schemeClr val="tx1">
                    <a:lumMod val="75000"/>
                    <a:lumOff val="25000"/>
                  </a:schemeClr>
                </a:solidFill>
              </a:rPr>
              <a:t>Note: Payers (Insurance and TPA) can integrated directly with post office from their insurance management systems. This solution would be used mainly by early starting payers on the platform or payers who don’t have advanced management systems.</a:t>
            </a:r>
          </a:p>
        </p:txBody>
      </p:sp>
      <p:sp>
        <p:nvSpPr>
          <p:cNvPr id="14" name="Rectangle 13"/>
          <p:cNvSpPr/>
          <p:nvPr/>
        </p:nvSpPr>
        <p:spPr>
          <a:xfrm>
            <a:off x="1375576" y="1845168"/>
            <a:ext cx="826936" cy="11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35100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7669719" y="910113"/>
            <a:ext cx="3253027" cy="2535315"/>
            <a:chOff x="1218729" y="3560686"/>
            <a:chExt cx="2683747" cy="2535315"/>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070" y="4791237"/>
              <a:ext cx="2296896" cy="1304764"/>
            </a:xfrm>
            <a:prstGeom prst="roundRect">
              <a:avLst>
                <a:gd name="adj" fmla="val 16667"/>
              </a:avLst>
            </a:prstGeom>
            <a:solidFill>
              <a:schemeClr val="bg1"/>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2" name="Picture 31"/>
            <p:cNvPicPr>
              <a:picLocks noChangeAspect="1"/>
            </p:cNvPicPr>
            <p:nvPr/>
          </p:nvPicPr>
          <p:blipFill rotWithShape="1">
            <a:blip r:embed="rId4" cstate="print"/>
            <a:srcRect l="30051" t="30469" r="28660" b="20898"/>
            <a:stretch/>
          </p:blipFill>
          <p:spPr>
            <a:xfrm>
              <a:off x="1410728" y="3560686"/>
              <a:ext cx="1969551" cy="944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726" t="20949" r="21279" b="16577"/>
            <a:stretch/>
          </p:blipFill>
          <p:spPr bwMode="auto">
            <a:xfrm rot="713525">
              <a:off x="2040208" y="3638984"/>
              <a:ext cx="1862268" cy="19824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126" t="33696" r="22500" b="36459"/>
            <a:stretch/>
          </p:blipFill>
          <p:spPr bwMode="auto">
            <a:xfrm>
              <a:off x="1218729" y="4610726"/>
              <a:ext cx="2385831" cy="7848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541" y="1300085"/>
            <a:ext cx="5436141" cy="485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3"/>
          <p:cNvSpPr txBox="1">
            <a:spLocks noChangeArrowheads="1"/>
          </p:cNvSpPr>
          <p:nvPr/>
        </p:nvSpPr>
        <p:spPr bwMode="auto">
          <a:xfrm>
            <a:off x="457200" y="169339"/>
            <a:ext cx="497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err="1">
                <a:solidFill>
                  <a:schemeClr val="accent1">
                    <a:lumMod val="75000"/>
                  </a:schemeClr>
                </a:solidFill>
                <a:latin typeface="+mn-lt"/>
                <a:cs typeface="Arial" charset="0"/>
              </a:rPr>
              <a:t>Ejada</a:t>
            </a:r>
            <a:r>
              <a:rPr lang="en-US" sz="2800" b="1" kern="0" dirty="0">
                <a:solidFill>
                  <a:schemeClr val="accent1">
                    <a:lumMod val="75000"/>
                  </a:schemeClr>
                </a:solidFill>
                <a:latin typeface="+mn-lt"/>
                <a:cs typeface="Arial" charset="0"/>
              </a:rPr>
              <a:t>.. Outcome measurement </a:t>
            </a:r>
            <a:endParaRPr lang="en-GB" sz="2800" b="1" u="sng" kern="0" dirty="0">
              <a:solidFill>
                <a:schemeClr val="accent1">
                  <a:lumMod val="75000"/>
                </a:schemeClr>
              </a:solidFill>
              <a:latin typeface="+mn-lt"/>
            </a:endParaRPr>
          </a:p>
        </p:txBody>
      </p:sp>
      <p:sp>
        <p:nvSpPr>
          <p:cNvPr id="16" name="Content Placeholder 2"/>
          <p:cNvSpPr txBox="1">
            <a:spLocks/>
          </p:cNvSpPr>
          <p:nvPr/>
        </p:nvSpPr>
        <p:spPr>
          <a:xfrm>
            <a:off x="6943983" y="4216136"/>
            <a:ext cx="4631266" cy="1939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accent1">
                    <a:lumMod val="50000"/>
                  </a:schemeClr>
                </a:solidFill>
              </a:rPr>
              <a:t>Clinical outcomes </a:t>
            </a:r>
          </a:p>
          <a:p>
            <a:pPr lvl="1"/>
            <a:r>
              <a:rPr lang="en-US" dirty="0">
                <a:solidFill>
                  <a:schemeClr val="accent1">
                    <a:lumMod val="50000"/>
                  </a:schemeClr>
                </a:solidFill>
              </a:rPr>
              <a:t>Patient satisfaction outcomes </a:t>
            </a:r>
          </a:p>
          <a:p>
            <a:pPr lvl="1"/>
            <a:r>
              <a:rPr lang="en-US" dirty="0">
                <a:solidFill>
                  <a:schemeClr val="accent1">
                    <a:lumMod val="50000"/>
                  </a:schemeClr>
                </a:solidFill>
              </a:rPr>
              <a:t>Efficiency &amp; financial performance</a:t>
            </a:r>
          </a:p>
          <a:p>
            <a:pPr lvl="1"/>
            <a:endParaRPr lang="ar-SA" dirty="0">
              <a:solidFill>
                <a:schemeClr val="accent1">
                  <a:lumMod val="50000"/>
                </a:schemeClr>
              </a:solidFill>
            </a:endParaRPr>
          </a:p>
        </p:txBody>
      </p:sp>
    </p:spTree>
    <p:extLst>
      <p:ext uri="{BB962C8B-B14F-4D97-AF65-F5344CB8AC3E}">
        <p14:creationId xmlns:p14="http://schemas.microsoft.com/office/powerpoint/2010/main" val="14182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wipe(down)">
                                      <p:cBhvr>
                                        <p:cTn id="7" dur="25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3" y="66909"/>
            <a:ext cx="8114784"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E-Prescription Solutions (Physician)</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495198"/>
            <a:ext cx="8891025" cy="1246495"/>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Fill and Generate e-prescriptions by physician </a:t>
            </a:r>
          </a:p>
          <a:p>
            <a:pPr marL="285750" indent="-285750">
              <a:buFont typeface="Wingdings" panose="05000000000000000000" pitchFamily="2" charset="2"/>
              <a:buChar char="§"/>
            </a:pPr>
            <a:r>
              <a:rPr lang="en-US" sz="1500" dirty="0">
                <a:solidFill>
                  <a:schemeClr val="tx1">
                    <a:lumMod val="65000"/>
                    <a:lumOff val="35000"/>
                  </a:schemeClr>
                </a:solidFill>
              </a:rPr>
              <a:t>Dynamic filling of prescriptions information</a:t>
            </a:r>
          </a:p>
          <a:p>
            <a:pPr marL="285750" indent="-285750">
              <a:buFont typeface="Wingdings" panose="05000000000000000000" pitchFamily="2" charset="2"/>
              <a:buChar char="§"/>
            </a:pPr>
            <a:r>
              <a:rPr lang="en-US" sz="1500" dirty="0">
                <a:solidFill>
                  <a:schemeClr val="tx1">
                    <a:lumMod val="65000"/>
                    <a:lumOff val="35000"/>
                  </a:schemeClr>
                </a:solidFill>
              </a:rPr>
              <a:t>Send e-prescriptions to </a:t>
            </a:r>
            <a:r>
              <a:rPr lang="en-US" sz="1500" dirty="0" err="1">
                <a:solidFill>
                  <a:schemeClr val="tx1">
                    <a:lumMod val="65000"/>
                    <a:lumOff val="35000"/>
                  </a:schemeClr>
                </a:solidFill>
              </a:rPr>
              <a:t>eRx</a:t>
            </a:r>
            <a:r>
              <a:rPr lang="en-US" sz="1500" dirty="0">
                <a:solidFill>
                  <a:schemeClr val="tx1">
                    <a:lumMod val="65000"/>
                    <a:lumOff val="35000"/>
                  </a:schemeClr>
                </a:solidFill>
              </a:rPr>
              <a:t> hub (post office)</a:t>
            </a:r>
          </a:p>
          <a:p>
            <a:pPr marL="285750" indent="-285750">
              <a:buFont typeface="Wingdings" panose="05000000000000000000" pitchFamily="2" charset="2"/>
              <a:buChar char="§"/>
            </a:pPr>
            <a:r>
              <a:rPr lang="en-US" sz="1500" dirty="0">
                <a:solidFill>
                  <a:schemeClr val="tx1">
                    <a:lumMod val="65000"/>
                    <a:lumOff val="35000"/>
                  </a:schemeClr>
                </a:solidFill>
              </a:rPr>
              <a:t>Manage prescriptions posting and payer advisory response from payer</a:t>
            </a:r>
          </a:p>
          <a:p>
            <a:endParaRPr lang="en-US" sz="1500" dirty="0">
              <a:solidFill>
                <a:schemeClr val="tx1">
                  <a:lumMod val="65000"/>
                  <a:lumOff val="35000"/>
                </a:schemeClr>
              </a:solidFill>
            </a:endParaRPr>
          </a:p>
        </p:txBody>
      </p:sp>
      <p:sp>
        <p:nvSpPr>
          <p:cNvPr id="8" name="Rectangle 7"/>
          <p:cNvSpPr/>
          <p:nvPr/>
        </p:nvSpPr>
        <p:spPr>
          <a:xfrm>
            <a:off x="71314" y="1758439"/>
            <a:ext cx="2470840" cy="381262"/>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05411" y="6343909"/>
            <a:ext cx="1252972" cy="338554"/>
          </a:xfrm>
          <a:prstGeom prst="rect">
            <a:avLst/>
          </a:prstGeom>
          <a:noFill/>
        </p:spPr>
        <p:txBody>
          <a:bodyPr wrap="none" rtlCol="0">
            <a:spAutoFit/>
          </a:bodyPr>
          <a:lstStyle/>
          <a:p>
            <a:r>
              <a:rPr lang="en-US" sz="1600" dirty="0" err="1">
                <a:solidFill>
                  <a:schemeClr val="bg1">
                    <a:lumMod val="65000"/>
                  </a:schemeClr>
                </a:solidFill>
              </a:rPr>
              <a:t>eRxPhysician</a:t>
            </a:r>
            <a:endParaRPr lang="en-US" sz="1600" dirty="0">
              <a:solidFill>
                <a:schemeClr val="bg1">
                  <a:lumMod val="65000"/>
                </a:schemeClr>
              </a:solidFill>
            </a:endParaRPr>
          </a:p>
        </p:txBody>
      </p:sp>
      <p:pic>
        <p:nvPicPr>
          <p:cNvPr id="16" name="Picture 15"/>
          <p:cNvPicPr>
            <a:picLocks noChangeAspect="1"/>
          </p:cNvPicPr>
          <p:nvPr/>
        </p:nvPicPr>
        <p:blipFill rotWithShape="1">
          <a:blip r:embed="rId3"/>
          <a:srcRect l="277" t="10167" b="9727"/>
          <a:stretch/>
        </p:blipFill>
        <p:spPr>
          <a:xfrm>
            <a:off x="2656001" y="1823750"/>
            <a:ext cx="7414808" cy="3348727"/>
          </a:xfrm>
          <a:prstGeom prst="rect">
            <a:avLst/>
          </a:prstGeom>
          <a:ln>
            <a:solidFill>
              <a:schemeClr val="bg2">
                <a:lumMod val="90000"/>
              </a:schemeClr>
            </a:solidFill>
          </a:ln>
          <a:effectLst/>
        </p:spPr>
      </p:pic>
      <p:grpSp>
        <p:nvGrpSpPr>
          <p:cNvPr id="17" name="Group 16"/>
          <p:cNvGrpSpPr/>
          <p:nvPr/>
        </p:nvGrpSpPr>
        <p:grpSpPr>
          <a:xfrm>
            <a:off x="2643969" y="5364939"/>
            <a:ext cx="4643780" cy="711009"/>
            <a:chOff x="236116" y="940158"/>
            <a:chExt cx="8382001" cy="2331584"/>
          </a:xfrm>
          <a:effectLst/>
        </p:grpSpPr>
        <p:pic>
          <p:nvPicPr>
            <p:cNvPr id="18" name="Picture 17"/>
            <p:cNvPicPr>
              <a:picLocks noChangeAspect="1"/>
            </p:cNvPicPr>
            <p:nvPr/>
          </p:nvPicPr>
          <p:blipFill rotWithShape="1">
            <a:blip r:embed="rId4"/>
            <a:srcRect l="3148" t="40625" r="32430" b="21875"/>
            <a:stretch/>
          </p:blipFill>
          <p:spPr>
            <a:xfrm>
              <a:off x="236116" y="940158"/>
              <a:ext cx="8382001" cy="2331584"/>
            </a:xfrm>
            <a:prstGeom prst="rect">
              <a:avLst/>
            </a:prstGeom>
            <a:ln>
              <a:solidFill>
                <a:schemeClr val="bg2">
                  <a:lumMod val="90000"/>
                </a:schemeClr>
              </a:solidFill>
            </a:ln>
            <a:effectLst/>
          </p:spPr>
        </p:pic>
        <p:sp>
          <p:nvSpPr>
            <p:cNvPr id="19" name="Rectangle 18"/>
            <p:cNvSpPr/>
            <p:nvPr/>
          </p:nvSpPr>
          <p:spPr>
            <a:xfrm>
              <a:off x="6713117" y="1635065"/>
              <a:ext cx="1565442" cy="37426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31717" y="1633975"/>
              <a:ext cx="2209800" cy="49655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6116" y="1633975"/>
              <a:ext cx="2895601" cy="496551"/>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5"/>
          <a:srcRect l="67570" t="37500" r="3148" b="10417"/>
          <a:stretch/>
        </p:blipFill>
        <p:spPr>
          <a:xfrm>
            <a:off x="10128184" y="1829266"/>
            <a:ext cx="1921000" cy="1840366"/>
          </a:xfrm>
          <a:prstGeom prst="rect">
            <a:avLst/>
          </a:prstGeom>
          <a:ln>
            <a:solidFill>
              <a:schemeClr val="bg2">
                <a:lumMod val="90000"/>
              </a:schemeClr>
            </a:solidFill>
          </a:ln>
          <a:effectLst/>
        </p:spPr>
      </p:pic>
      <p:pic>
        <p:nvPicPr>
          <p:cNvPr id="24" name="Picture 23"/>
          <p:cNvPicPr>
            <a:picLocks noChangeAspect="1"/>
          </p:cNvPicPr>
          <p:nvPr/>
        </p:nvPicPr>
        <p:blipFill>
          <a:blip r:embed="rId6"/>
          <a:stretch>
            <a:fillRect/>
          </a:stretch>
        </p:blipFill>
        <p:spPr>
          <a:xfrm>
            <a:off x="7318133" y="4776629"/>
            <a:ext cx="4729044" cy="1950555"/>
          </a:xfrm>
          <a:prstGeom prst="rect">
            <a:avLst/>
          </a:prstGeom>
          <a:ln>
            <a:solidFill>
              <a:schemeClr val="bg2">
                <a:lumMod val="90000"/>
              </a:schemeClr>
            </a:solidFill>
          </a:ln>
          <a:effectLst/>
        </p:spPr>
      </p:pic>
    </p:spTree>
    <p:extLst>
      <p:ext uri="{BB962C8B-B14F-4D97-AF65-F5344CB8AC3E}">
        <p14:creationId xmlns:p14="http://schemas.microsoft.com/office/powerpoint/2010/main" val="1074501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87083" y="83843"/>
            <a:ext cx="8106317"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E-Prescription Solutions (Pharmacy)</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512132"/>
            <a:ext cx="8891025" cy="1477328"/>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Download e-prescriptions or fill prescriptions information</a:t>
            </a:r>
          </a:p>
          <a:p>
            <a:pPr marL="285750" indent="-285750">
              <a:buFont typeface="Wingdings" panose="05000000000000000000" pitchFamily="2" charset="2"/>
              <a:buChar char="§"/>
            </a:pPr>
            <a:r>
              <a:rPr lang="en-US" sz="1500" dirty="0">
                <a:solidFill>
                  <a:schemeClr val="tx1">
                    <a:lumMod val="65000"/>
                    <a:lumOff val="35000"/>
                  </a:schemeClr>
                </a:solidFill>
              </a:rPr>
              <a:t>Generate and submit requests to payer</a:t>
            </a:r>
          </a:p>
          <a:p>
            <a:pPr marL="285750" indent="-285750">
              <a:buFont typeface="Wingdings" panose="05000000000000000000" pitchFamily="2" charset="2"/>
              <a:buChar char="§"/>
            </a:pPr>
            <a:r>
              <a:rPr lang="en-US" sz="1500" dirty="0">
                <a:solidFill>
                  <a:schemeClr val="tx1">
                    <a:lumMod val="65000"/>
                    <a:lumOff val="35000"/>
                  </a:schemeClr>
                </a:solidFill>
              </a:rPr>
              <a:t>Receive and analyze authorization responses</a:t>
            </a:r>
          </a:p>
          <a:p>
            <a:pPr marL="285750" indent="-285750">
              <a:buFont typeface="Wingdings" panose="05000000000000000000" pitchFamily="2" charset="2"/>
              <a:buChar char="§"/>
            </a:pPr>
            <a:r>
              <a:rPr lang="en-US" sz="1500" dirty="0">
                <a:solidFill>
                  <a:schemeClr val="tx1">
                    <a:lumMod val="65000"/>
                    <a:lumOff val="35000"/>
                  </a:schemeClr>
                </a:solidFill>
              </a:rPr>
              <a:t>Submit real-time claims for dispensed drugs</a:t>
            </a: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p:txBody>
      </p:sp>
      <p:sp>
        <p:nvSpPr>
          <p:cNvPr id="8" name="Rectangle 7"/>
          <p:cNvSpPr/>
          <p:nvPr/>
        </p:nvSpPr>
        <p:spPr>
          <a:xfrm>
            <a:off x="71314" y="1758439"/>
            <a:ext cx="2470840" cy="381262"/>
          </a:xfrm>
          <a:prstGeom prst="rect">
            <a:avLst/>
          </a:pr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118804" y="4997782"/>
            <a:ext cx="1031051" cy="461665"/>
          </a:xfrm>
          <a:prstGeom prst="rect">
            <a:avLst/>
          </a:prstGeom>
          <a:noFill/>
        </p:spPr>
        <p:txBody>
          <a:bodyPr wrap="none" rtlCol="0">
            <a:spAutoFit/>
          </a:bodyPr>
          <a:lstStyle/>
          <a:p>
            <a:r>
              <a:rPr lang="en-US" sz="1200" dirty="0" err="1">
                <a:solidFill>
                  <a:schemeClr val="bg1">
                    <a:lumMod val="65000"/>
                  </a:schemeClr>
                </a:solidFill>
              </a:rPr>
              <a:t>eRxPharmacy</a:t>
            </a:r>
            <a:endParaRPr lang="en-US" sz="1200" dirty="0">
              <a:solidFill>
                <a:schemeClr val="bg1">
                  <a:lumMod val="65000"/>
                </a:schemeClr>
              </a:solidFill>
            </a:endParaRPr>
          </a:p>
          <a:p>
            <a:r>
              <a:rPr lang="en-US" sz="1200" dirty="0" err="1">
                <a:solidFill>
                  <a:schemeClr val="bg1">
                    <a:lumMod val="65000"/>
                  </a:schemeClr>
                </a:solidFill>
              </a:rPr>
              <a:t>PBMLink</a:t>
            </a:r>
            <a:endParaRPr lang="en-US" sz="1200" dirty="0">
              <a:solidFill>
                <a:schemeClr val="bg1">
                  <a:lumMod val="65000"/>
                </a:schemeClr>
              </a:solidFill>
            </a:endParaRPr>
          </a:p>
        </p:txBody>
      </p:sp>
      <p:pic>
        <p:nvPicPr>
          <p:cNvPr id="25" name="Picture 24"/>
          <p:cNvPicPr>
            <a:picLocks noChangeAspect="1"/>
          </p:cNvPicPr>
          <p:nvPr/>
        </p:nvPicPr>
        <p:blipFill rotWithShape="1">
          <a:blip r:embed="rId3"/>
          <a:srcRect l="-117" t="16277" r="1432" b="6557"/>
          <a:stretch/>
        </p:blipFill>
        <p:spPr>
          <a:xfrm>
            <a:off x="2658977" y="1821777"/>
            <a:ext cx="6764616" cy="2973821"/>
          </a:xfrm>
          <a:prstGeom prst="rect">
            <a:avLst/>
          </a:prstGeom>
          <a:ln>
            <a:solidFill>
              <a:schemeClr val="bg2">
                <a:lumMod val="90000"/>
              </a:schemeClr>
            </a:solidFill>
          </a:ln>
          <a:effectLst/>
        </p:spPr>
      </p:pic>
      <p:grpSp>
        <p:nvGrpSpPr>
          <p:cNvPr id="26" name="Group 25"/>
          <p:cNvGrpSpPr/>
          <p:nvPr/>
        </p:nvGrpSpPr>
        <p:grpSpPr>
          <a:xfrm>
            <a:off x="7819148" y="4650924"/>
            <a:ext cx="2158656" cy="272055"/>
            <a:chOff x="838200" y="1370527"/>
            <a:chExt cx="4604579" cy="685800"/>
          </a:xfrm>
          <a:effectLst/>
        </p:grpSpPr>
        <p:pic>
          <p:nvPicPr>
            <p:cNvPr id="27" name="Picture 26"/>
            <p:cNvPicPr>
              <a:picLocks noChangeAspect="1"/>
            </p:cNvPicPr>
            <p:nvPr/>
          </p:nvPicPr>
          <p:blipFill rotWithShape="1">
            <a:blip r:embed="rId4"/>
            <a:srcRect l="3111" t="60417" r="73819" b="33176"/>
            <a:stretch/>
          </p:blipFill>
          <p:spPr>
            <a:xfrm>
              <a:off x="838200" y="1370527"/>
              <a:ext cx="4572000" cy="685800"/>
            </a:xfrm>
            <a:prstGeom prst="rect">
              <a:avLst/>
            </a:prstGeom>
            <a:ln>
              <a:solidFill>
                <a:schemeClr val="bg2">
                  <a:lumMod val="90000"/>
                </a:schemeClr>
              </a:solidFill>
            </a:ln>
            <a:effectLst/>
          </p:spPr>
        </p:pic>
        <p:sp>
          <p:nvSpPr>
            <p:cNvPr id="28" name="Rectangle 27"/>
            <p:cNvSpPr/>
            <p:nvPr/>
          </p:nvSpPr>
          <p:spPr>
            <a:xfrm>
              <a:off x="5027544" y="1659637"/>
              <a:ext cx="415235" cy="34091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p:cNvPicPr>
            <a:picLocks noChangeAspect="1"/>
          </p:cNvPicPr>
          <p:nvPr/>
        </p:nvPicPr>
        <p:blipFill rotWithShape="1">
          <a:blip r:embed="rId5"/>
          <a:srcRect l="67604" t="20972" r="2528" b="23820"/>
          <a:stretch/>
        </p:blipFill>
        <p:spPr>
          <a:xfrm>
            <a:off x="9452858" y="1817793"/>
            <a:ext cx="2644453" cy="2748156"/>
          </a:xfrm>
          <a:prstGeom prst="rect">
            <a:avLst/>
          </a:prstGeom>
          <a:ln>
            <a:solidFill>
              <a:schemeClr val="bg2">
                <a:lumMod val="90000"/>
              </a:schemeClr>
            </a:solidFill>
          </a:ln>
          <a:effectLst/>
        </p:spPr>
      </p:pic>
      <p:grpSp>
        <p:nvGrpSpPr>
          <p:cNvPr id="30" name="Group 29"/>
          <p:cNvGrpSpPr/>
          <p:nvPr/>
        </p:nvGrpSpPr>
        <p:grpSpPr>
          <a:xfrm>
            <a:off x="7155942" y="5114173"/>
            <a:ext cx="4910511" cy="1638796"/>
            <a:chOff x="761193" y="1526646"/>
            <a:chExt cx="10746619" cy="4288751"/>
          </a:xfrm>
          <a:effectLst/>
        </p:grpSpPr>
        <p:pic>
          <p:nvPicPr>
            <p:cNvPr id="31" name="Picture 30"/>
            <p:cNvPicPr>
              <a:picLocks noChangeAspect="1"/>
            </p:cNvPicPr>
            <p:nvPr/>
          </p:nvPicPr>
          <p:blipFill rotWithShape="1">
            <a:blip r:embed="rId6"/>
            <a:srcRect l="1391" t="23958" r="1976" b="53125"/>
            <a:stretch/>
          </p:blipFill>
          <p:spPr>
            <a:xfrm>
              <a:off x="761193" y="1526646"/>
              <a:ext cx="10746619" cy="1422616"/>
            </a:xfrm>
            <a:prstGeom prst="rect">
              <a:avLst/>
            </a:prstGeom>
            <a:ln>
              <a:solidFill>
                <a:schemeClr val="bg2">
                  <a:lumMod val="90000"/>
                </a:schemeClr>
              </a:solidFill>
            </a:ln>
            <a:effectLst/>
          </p:spPr>
        </p:pic>
        <p:pic>
          <p:nvPicPr>
            <p:cNvPr id="33" name="Picture 32"/>
            <p:cNvPicPr>
              <a:picLocks noChangeAspect="1"/>
            </p:cNvPicPr>
            <p:nvPr/>
          </p:nvPicPr>
          <p:blipFill rotWithShape="1">
            <a:blip r:embed="rId7"/>
            <a:srcRect l="806" t="47917" r="1976" b="34375"/>
            <a:stretch/>
          </p:blipFill>
          <p:spPr>
            <a:xfrm>
              <a:off x="761193" y="3061779"/>
              <a:ext cx="10746619" cy="1285468"/>
            </a:xfrm>
            <a:prstGeom prst="rect">
              <a:avLst/>
            </a:prstGeom>
            <a:ln>
              <a:solidFill>
                <a:schemeClr val="bg2">
                  <a:lumMod val="90000"/>
                </a:schemeClr>
              </a:solidFill>
            </a:ln>
            <a:effectLst/>
          </p:spPr>
        </p:pic>
        <p:pic>
          <p:nvPicPr>
            <p:cNvPr id="35" name="Picture 34"/>
            <p:cNvPicPr>
              <a:picLocks noChangeAspect="1"/>
            </p:cNvPicPr>
            <p:nvPr/>
          </p:nvPicPr>
          <p:blipFill rotWithShape="1">
            <a:blip r:embed="rId8"/>
            <a:srcRect l="1391" t="48959" r="1976" b="28125"/>
            <a:stretch/>
          </p:blipFill>
          <p:spPr>
            <a:xfrm>
              <a:off x="774072" y="4386522"/>
              <a:ext cx="10716563" cy="1428875"/>
            </a:xfrm>
            <a:prstGeom prst="rect">
              <a:avLst/>
            </a:prstGeom>
            <a:ln>
              <a:solidFill>
                <a:schemeClr val="bg2">
                  <a:lumMod val="90000"/>
                </a:schemeClr>
              </a:solidFill>
            </a:ln>
            <a:effectLst/>
          </p:spPr>
        </p:pic>
      </p:grpSp>
      <p:pic>
        <p:nvPicPr>
          <p:cNvPr id="36" name="Picture 35"/>
          <p:cNvPicPr>
            <a:picLocks noChangeAspect="1"/>
          </p:cNvPicPr>
          <p:nvPr/>
        </p:nvPicPr>
        <p:blipFill rotWithShape="1">
          <a:blip r:embed="rId9"/>
          <a:srcRect l="8199" t="20833" r="9223" b="6250"/>
          <a:stretch/>
        </p:blipFill>
        <p:spPr>
          <a:xfrm>
            <a:off x="2667666" y="4880985"/>
            <a:ext cx="3451138" cy="1843158"/>
          </a:xfrm>
          <a:prstGeom prst="rect">
            <a:avLst/>
          </a:prstGeom>
          <a:ln>
            <a:solidFill>
              <a:schemeClr val="bg2">
                <a:lumMod val="90000"/>
              </a:schemeClr>
            </a:solidFill>
          </a:ln>
          <a:effectLst/>
        </p:spPr>
      </p:pic>
    </p:spTree>
    <p:extLst>
      <p:ext uri="{BB962C8B-B14F-4D97-AF65-F5344CB8AC3E}">
        <p14:creationId xmlns:p14="http://schemas.microsoft.com/office/powerpoint/2010/main" val="1907300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89060" y="66470"/>
            <a:ext cx="2459155" cy="6722596"/>
          </a:xfrm>
          <a:prstGeom prst="rect">
            <a:avLst/>
          </a:prstGeom>
        </p:spPr>
      </p:pic>
      <p:sp>
        <p:nvSpPr>
          <p:cNvPr id="9" name="Rectangle 8"/>
          <p:cNvSpPr/>
          <p:nvPr/>
        </p:nvSpPr>
        <p:spPr>
          <a:xfrm>
            <a:off x="2587083" y="479502"/>
            <a:ext cx="9534293" cy="1226635"/>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94521" y="66470"/>
            <a:ext cx="8048079" cy="369332"/>
          </a:xfrm>
          <a:prstGeom prst="rect">
            <a:avLst/>
          </a:prstGeom>
          <a:solidFill>
            <a:schemeClr val="tx1">
              <a:lumMod val="65000"/>
              <a:lumOff val="35000"/>
            </a:schemeClr>
          </a:solidFill>
          <a:ln>
            <a:solidFill>
              <a:schemeClr val="bg2">
                <a:lumMod val="90000"/>
              </a:schemeClr>
            </a:solidFill>
          </a:ln>
        </p:spPr>
        <p:txBody>
          <a:bodyPr wrap="square" rtlCol="0">
            <a:spAutoFit/>
          </a:bodyPr>
          <a:lstStyle/>
          <a:p>
            <a:r>
              <a:rPr lang="en-US" b="1" dirty="0">
                <a:solidFill>
                  <a:schemeClr val="bg1"/>
                </a:solidFill>
              </a:rPr>
              <a:t>E-Referral Solutions</a:t>
            </a:r>
          </a:p>
        </p:txBody>
      </p:sp>
      <p:sp>
        <p:nvSpPr>
          <p:cNvPr id="15" name="Rectangle 14"/>
          <p:cNvSpPr/>
          <p:nvPr/>
        </p:nvSpPr>
        <p:spPr>
          <a:xfrm>
            <a:off x="2594521" y="1758173"/>
            <a:ext cx="9526854" cy="5030892"/>
          </a:xfrm>
          <a:prstGeom prst="rect">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31937" y="495198"/>
            <a:ext cx="8891025" cy="1246495"/>
          </a:xfrm>
          <a:prstGeom prst="rect">
            <a:avLst/>
          </a:prstGeom>
          <a:noFill/>
        </p:spPr>
        <p:txBody>
          <a:bodyPr wrap="square" rtlCol="0">
            <a:spAutoFit/>
          </a:bodyPr>
          <a:lstStyle/>
          <a:p>
            <a:pPr marL="285750" indent="-285750">
              <a:buFont typeface="Wingdings" panose="05000000000000000000" pitchFamily="2" charset="2"/>
              <a:buChar char="§"/>
            </a:pPr>
            <a:r>
              <a:rPr lang="en-US" sz="1500" dirty="0">
                <a:solidFill>
                  <a:schemeClr val="tx1">
                    <a:lumMod val="65000"/>
                    <a:lumOff val="35000"/>
                  </a:schemeClr>
                </a:solidFill>
              </a:rPr>
              <a:t>Fill and generate e-referrals for specialties</a:t>
            </a:r>
          </a:p>
          <a:p>
            <a:pPr marL="285750" indent="-285750">
              <a:buFont typeface="Wingdings" panose="05000000000000000000" pitchFamily="2" charset="2"/>
              <a:buChar char="§"/>
            </a:pPr>
            <a:r>
              <a:rPr lang="en-US" sz="1500" dirty="0">
                <a:solidFill>
                  <a:schemeClr val="tx1">
                    <a:lumMod val="65000"/>
                    <a:lumOff val="35000"/>
                  </a:schemeClr>
                </a:solidFill>
              </a:rPr>
              <a:t>Validate and download referrals at facilities (locking it or releasing it)</a:t>
            </a:r>
          </a:p>
          <a:p>
            <a:pPr marL="285750" indent="-285750">
              <a:buFont typeface="Wingdings" panose="05000000000000000000" pitchFamily="2" charset="2"/>
              <a:buChar char="§"/>
            </a:pPr>
            <a:r>
              <a:rPr lang="en-US" sz="1500" dirty="0">
                <a:solidFill>
                  <a:schemeClr val="tx1">
                    <a:lumMod val="65000"/>
                    <a:lumOff val="35000"/>
                  </a:schemeClr>
                </a:solidFill>
              </a:rPr>
              <a:t>Revision of cases by referring physician </a:t>
            </a: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p:txBody>
      </p:sp>
      <p:sp>
        <p:nvSpPr>
          <p:cNvPr id="8" name="Rectangle 7"/>
          <p:cNvSpPr/>
          <p:nvPr/>
        </p:nvSpPr>
        <p:spPr>
          <a:xfrm>
            <a:off x="89060" y="2578245"/>
            <a:ext cx="2453094" cy="381262"/>
          </a:xfrm>
          <a:prstGeom prst="rect">
            <a:avLst/>
          </a:prstGeom>
          <a:solidFill>
            <a:srgbClr val="FFFF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a:srcRect l="871" t="11225" b="7262"/>
          <a:stretch/>
        </p:blipFill>
        <p:spPr>
          <a:xfrm>
            <a:off x="2673977" y="1821743"/>
            <a:ext cx="4620671" cy="2136233"/>
          </a:xfrm>
          <a:prstGeom prst="rect">
            <a:avLst/>
          </a:prstGeom>
          <a:ln>
            <a:solidFill>
              <a:schemeClr val="bg1">
                <a:lumMod val="85000"/>
              </a:schemeClr>
            </a:solidFill>
          </a:ln>
          <a:effectLst/>
        </p:spPr>
      </p:pic>
      <p:pic>
        <p:nvPicPr>
          <p:cNvPr id="25" name="Picture 24"/>
          <p:cNvPicPr>
            <a:picLocks noChangeAspect="1"/>
          </p:cNvPicPr>
          <p:nvPr/>
        </p:nvPicPr>
        <p:blipFill rotWithShape="1">
          <a:blip r:embed="rId4"/>
          <a:srcRect l="2426" t="43748" r="32432" b="15627"/>
          <a:stretch/>
        </p:blipFill>
        <p:spPr>
          <a:xfrm>
            <a:off x="2674511" y="4010012"/>
            <a:ext cx="4626504" cy="1543295"/>
          </a:xfrm>
          <a:prstGeom prst="rect">
            <a:avLst/>
          </a:prstGeom>
          <a:ln>
            <a:solidFill>
              <a:schemeClr val="bg1">
                <a:lumMod val="85000"/>
              </a:schemeClr>
            </a:solidFill>
          </a:ln>
          <a:effectLst/>
        </p:spPr>
      </p:pic>
      <p:pic>
        <p:nvPicPr>
          <p:cNvPr id="26" name="Picture 25"/>
          <p:cNvPicPr>
            <a:picLocks noChangeAspect="1"/>
          </p:cNvPicPr>
          <p:nvPr/>
        </p:nvPicPr>
        <p:blipFill rotWithShape="1">
          <a:blip r:embed="rId5"/>
          <a:srcRect l="1391" t="11459" r="1977" b="54350"/>
          <a:stretch/>
        </p:blipFill>
        <p:spPr>
          <a:xfrm>
            <a:off x="2676386" y="5579521"/>
            <a:ext cx="4985655" cy="1132939"/>
          </a:xfrm>
          <a:prstGeom prst="rect">
            <a:avLst/>
          </a:prstGeom>
          <a:ln>
            <a:solidFill>
              <a:schemeClr val="bg1">
                <a:lumMod val="85000"/>
              </a:schemeClr>
            </a:solidFill>
          </a:ln>
          <a:effectLst/>
        </p:spPr>
      </p:pic>
      <p:grpSp>
        <p:nvGrpSpPr>
          <p:cNvPr id="27" name="Group 26"/>
          <p:cNvGrpSpPr/>
          <p:nvPr/>
        </p:nvGrpSpPr>
        <p:grpSpPr>
          <a:xfrm>
            <a:off x="7917041" y="3515107"/>
            <a:ext cx="4146123" cy="834535"/>
            <a:chOff x="838200" y="1302808"/>
            <a:chExt cx="8542864" cy="1646817"/>
          </a:xfrm>
          <a:effectLst/>
        </p:grpSpPr>
        <p:pic>
          <p:nvPicPr>
            <p:cNvPr id="28" name="Picture 27"/>
            <p:cNvPicPr>
              <a:picLocks noChangeAspect="1"/>
            </p:cNvPicPr>
            <p:nvPr/>
          </p:nvPicPr>
          <p:blipFill rotWithShape="1">
            <a:blip r:embed="rId6"/>
            <a:srcRect l="1391" t="30209" r="1391" b="36458"/>
            <a:stretch/>
          </p:blipFill>
          <p:spPr>
            <a:xfrm>
              <a:off x="838200" y="1302808"/>
              <a:ext cx="8542864" cy="1646817"/>
            </a:xfrm>
            <a:prstGeom prst="rect">
              <a:avLst/>
            </a:prstGeom>
            <a:ln>
              <a:solidFill>
                <a:schemeClr val="bg1">
                  <a:lumMod val="85000"/>
                </a:schemeClr>
              </a:solidFill>
            </a:ln>
            <a:effectLst/>
          </p:spPr>
        </p:pic>
        <p:sp>
          <p:nvSpPr>
            <p:cNvPr id="29" name="Rectangle 28"/>
            <p:cNvSpPr/>
            <p:nvPr/>
          </p:nvSpPr>
          <p:spPr>
            <a:xfrm>
              <a:off x="838200" y="2415944"/>
              <a:ext cx="8430282" cy="22552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508674" y="1334037"/>
              <a:ext cx="1219200" cy="22555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rotWithShape="1">
          <a:blip r:embed="rId7"/>
          <a:srcRect l="1976" t="15625" r="3733" b="9376"/>
          <a:stretch/>
        </p:blipFill>
        <p:spPr>
          <a:xfrm>
            <a:off x="7910108" y="4871691"/>
            <a:ext cx="4116164" cy="1840769"/>
          </a:xfrm>
          <a:prstGeom prst="rect">
            <a:avLst/>
          </a:prstGeom>
          <a:ln>
            <a:solidFill>
              <a:schemeClr val="bg1">
                <a:lumMod val="85000"/>
              </a:schemeClr>
            </a:solidFill>
          </a:ln>
          <a:effectLst/>
        </p:spPr>
      </p:pic>
      <p:pic>
        <p:nvPicPr>
          <p:cNvPr id="32" name="Picture 31"/>
          <p:cNvPicPr>
            <a:picLocks noChangeAspect="1"/>
          </p:cNvPicPr>
          <p:nvPr/>
        </p:nvPicPr>
        <p:blipFill>
          <a:blip r:embed="rId8"/>
          <a:stretch>
            <a:fillRect/>
          </a:stretch>
        </p:blipFill>
        <p:spPr>
          <a:xfrm>
            <a:off x="7927551" y="1812866"/>
            <a:ext cx="4136962" cy="1499456"/>
          </a:xfrm>
          <a:prstGeom prst="rect">
            <a:avLst/>
          </a:prstGeom>
          <a:solidFill>
            <a:schemeClr val="bg1"/>
          </a:solidFill>
          <a:ln>
            <a:solidFill>
              <a:schemeClr val="bg1">
                <a:lumMod val="85000"/>
              </a:schemeClr>
            </a:solidFill>
          </a:ln>
          <a:effectLst/>
        </p:spPr>
      </p:pic>
      <p:sp>
        <p:nvSpPr>
          <p:cNvPr id="17" name="Rectangle 16"/>
          <p:cNvSpPr/>
          <p:nvPr/>
        </p:nvSpPr>
        <p:spPr>
          <a:xfrm>
            <a:off x="1375576" y="1845168"/>
            <a:ext cx="826936" cy="11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892510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0343" y="1061318"/>
            <a:ext cx="9050338" cy="1548713"/>
          </a:xfrm>
        </p:spPr>
        <p:txBody>
          <a:bodyPr>
            <a:noAutofit/>
          </a:bodyPr>
          <a:lstStyle/>
          <a:p>
            <a:pPr marL="0" indent="0">
              <a:buNone/>
            </a:pPr>
            <a:r>
              <a:rPr lang="en-US" dirty="0">
                <a:solidFill>
                  <a:schemeClr val="accent1">
                    <a:lumMod val="50000"/>
                  </a:schemeClr>
                </a:solidFill>
              </a:rPr>
              <a:t>1. Its uncomfortable.. Its change..</a:t>
            </a:r>
          </a:p>
          <a:p>
            <a:pPr marL="0" indent="0">
              <a:buNone/>
            </a:pPr>
            <a:r>
              <a:rPr lang="en-US" dirty="0">
                <a:solidFill>
                  <a:schemeClr val="accent1">
                    <a:lumMod val="50000"/>
                  </a:schemeClr>
                </a:solidFill>
              </a:rPr>
              <a:t>People like what they know and are used to.. </a:t>
            </a:r>
          </a:p>
          <a:p>
            <a:pPr marL="0" indent="0">
              <a:buNone/>
            </a:pPr>
            <a:endParaRPr lang="en-US" dirty="0">
              <a:solidFill>
                <a:schemeClr val="accent1">
                  <a:lumMod val="50000"/>
                </a:schemeClr>
              </a:solidFill>
            </a:endParaRPr>
          </a:p>
          <a:p>
            <a:pPr marL="0" indent="0" algn="ctr">
              <a:buNone/>
            </a:pPr>
            <a:r>
              <a:rPr lang="en-US" sz="6600" dirty="0">
                <a:solidFill>
                  <a:srgbClr val="FF0000"/>
                </a:solidFill>
              </a:rPr>
              <a:t>FEAR</a:t>
            </a:r>
            <a:r>
              <a:rPr lang="en-US" dirty="0">
                <a:solidFill>
                  <a:srgbClr val="FF0000"/>
                </a:solidFill>
              </a:rPr>
              <a:t>..</a:t>
            </a:r>
          </a:p>
        </p:txBody>
      </p:sp>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What's the problem with innovation..</a:t>
            </a:r>
            <a:endParaRPr lang="en-GB" sz="2800" b="1" u="sng" kern="0" dirty="0">
              <a:solidFill>
                <a:schemeClr val="accent1">
                  <a:lumMod val="75000"/>
                </a:schemeClr>
              </a:solidFill>
              <a:latin typeface="+mn-lt"/>
            </a:endParaRPr>
          </a:p>
        </p:txBody>
      </p:sp>
    </p:spTree>
    <p:extLst>
      <p:ext uri="{BB962C8B-B14F-4D97-AF65-F5344CB8AC3E}">
        <p14:creationId xmlns:p14="http://schemas.microsoft.com/office/powerpoint/2010/main" val="4163012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0508E1C8-316B-41A1-9D85-B064D70A6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1" b="25436"/>
          <a:stretch/>
        </p:blipFill>
        <p:spPr bwMode="auto">
          <a:xfrm rot="21203607">
            <a:off x="851036" y="469194"/>
            <a:ext cx="6146370" cy="5919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10767E15-1F61-47D4-9FDE-14AFE5558C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233"/>
          <a:stretch/>
        </p:blipFill>
        <p:spPr bwMode="auto">
          <a:xfrm rot="479915">
            <a:off x="5867206" y="1964434"/>
            <a:ext cx="6195348" cy="2293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2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0342" y="1061318"/>
            <a:ext cx="9833579" cy="1548713"/>
          </a:xfrm>
        </p:spPr>
        <p:txBody>
          <a:bodyPr>
            <a:noAutofit/>
          </a:bodyPr>
          <a:lstStyle/>
          <a:p>
            <a:pPr marL="0" indent="0">
              <a:buNone/>
            </a:pPr>
            <a:r>
              <a:rPr lang="en-US" sz="2400" dirty="0">
                <a:solidFill>
                  <a:schemeClr val="accent1">
                    <a:lumMod val="50000"/>
                  </a:schemeClr>
                </a:solidFill>
              </a:rPr>
              <a:t>1. Its uncomfortable.. Its change..</a:t>
            </a:r>
          </a:p>
          <a:p>
            <a:pPr marL="0" indent="0">
              <a:buNone/>
            </a:pPr>
            <a:r>
              <a:rPr lang="en-US" sz="2400" dirty="0">
                <a:solidFill>
                  <a:schemeClr val="accent1">
                    <a:lumMod val="50000"/>
                  </a:schemeClr>
                </a:solidFill>
              </a:rPr>
              <a:t>People like what they know and are used to.. So they are afraid! </a:t>
            </a:r>
          </a:p>
        </p:txBody>
      </p:sp>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What's the problem with innovation..</a:t>
            </a:r>
            <a:endParaRPr lang="en-GB" sz="2800" b="1" u="sng" kern="0"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2CE47AA7-8154-4A8A-90FF-727E6CFF2B42}"/>
              </a:ext>
            </a:extLst>
          </p:cNvPr>
          <p:cNvSpPr txBox="1">
            <a:spLocks/>
          </p:cNvSpPr>
          <p:nvPr/>
        </p:nvSpPr>
        <p:spPr>
          <a:xfrm>
            <a:off x="1185639" y="2816210"/>
            <a:ext cx="9833579" cy="2591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lumMod val="50000"/>
                  </a:schemeClr>
                </a:solidFill>
              </a:rPr>
              <a:t>2. It can go wrong.. </a:t>
            </a:r>
          </a:p>
          <a:p>
            <a:pPr marL="0" indent="0">
              <a:buNone/>
            </a:pPr>
            <a:r>
              <a:rPr lang="en-US" sz="2400" dirty="0">
                <a:solidFill>
                  <a:schemeClr val="accent1">
                    <a:lumMod val="50000"/>
                  </a:schemeClr>
                </a:solidFill>
              </a:rPr>
              <a:t>No blame culture is very important</a:t>
            </a:r>
          </a:p>
          <a:p>
            <a:pPr marL="0" indent="0" algn="ctr">
              <a:buNone/>
            </a:pPr>
            <a:r>
              <a:rPr lang="en-US" sz="2400" dirty="0">
                <a:solidFill>
                  <a:schemeClr val="accent1">
                    <a:lumMod val="50000"/>
                  </a:schemeClr>
                </a:solidFill>
              </a:rPr>
              <a:t>BUT</a:t>
            </a:r>
          </a:p>
          <a:p>
            <a:pPr marL="0" indent="0">
              <a:buNone/>
            </a:pPr>
            <a:r>
              <a:rPr lang="en-US" sz="2400" dirty="0">
                <a:solidFill>
                  <a:schemeClr val="accent1">
                    <a:lumMod val="50000"/>
                  </a:schemeClr>
                </a:solidFill>
              </a:rPr>
              <a:t>Do your </a:t>
            </a:r>
            <a:r>
              <a:rPr lang="en-US" sz="2400" dirty="0">
                <a:solidFill>
                  <a:srgbClr val="FF0000"/>
                </a:solidFill>
              </a:rPr>
              <a:t>homework</a:t>
            </a:r>
          </a:p>
          <a:p>
            <a:pPr marL="0" indent="0">
              <a:buNone/>
            </a:pPr>
            <a:r>
              <a:rPr lang="en-US" sz="2400" dirty="0">
                <a:solidFill>
                  <a:schemeClr val="accent1">
                    <a:lumMod val="50000"/>
                  </a:schemeClr>
                </a:solidFill>
              </a:rPr>
              <a:t>A lot of work and research is needed to ensure correct direction</a:t>
            </a:r>
          </a:p>
        </p:txBody>
      </p:sp>
    </p:spTree>
    <p:extLst>
      <p:ext uri="{BB962C8B-B14F-4D97-AF65-F5344CB8AC3E}">
        <p14:creationId xmlns:p14="http://schemas.microsoft.com/office/powerpoint/2010/main" val="263117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Why innovation in healthcare..</a:t>
            </a:r>
            <a:endParaRPr lang="en-GB" sz="2800" b="1" u="sng" kern="0"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2CE47AA7-8154-4A8A-90FF-727E6CFF2B42}"/>
              </a:ext>
            </a:extLst>
          </p:cNvPr>
          <p:cNvSpPr txBox="1">
            <a:spLocks/>
          </p:cNvSpPr>
          <p:nvPr/>
        </p:nvSpPr>
        <p:spPr>
          <a:xfrm>
            <a:off x="1185639" y="1429306"/>
            <a:ext cx="9833579" cy="3978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lumMod val="50000"/>
                  </a:schemeClr>
                </a:solidFill>
              </a:rPr>
              <a:t>Innovation for the sake of innovation..</a:t>
            </a: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Is innovation </a:t>
            </a:r>
            <a:r>
              <a:rPr lang="en-US" sz="2400" dirty="0">
                <a:solidFill>
                  <a:srgbClr val="FF0000"/>
                </a:solidFill>
              </a:rPr>
              <a:t>just technology</a:t>
            </a:r>
            <a:r>
              <a:rPr lang="en-US" sz="2400" dirty="0">
                <a:solidFill>
                  <a:schemeClr val="accent1">
                    <a:lumMod val="50000"/>
                  </a:schemeClr>
                </a:solidFill>
              </a:rPr>
              <a:t>? </a:t>
            </a:r>
          </a:p>
        </p:txBody>
      </p:sp>
    </p:spTree>
    <p:extLst>
      <p:ext uri="{BB962C8B-B14F-4D97-AF65-F5344CB8AC3E}">
        <p14:creationId xmlns:p14="http://schemas.microsoft.com/office/powerpoint/2010/main" val="30022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0342" y="1061318"/>
            <a:ext cx="9833579" cy="1548713"/>
          </a:xfrm>
        </p:spPr>
        <p:txBody>
          <a:bodyPr>
            <a:noAutofit/>
          </a:bodyPr>
          <a:lstStyle/>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1. Virtual Reality</a:t>
            </a:r>
          </a:p>
          <a:p>
            <a:pPr marL="0" indent="0">
              <a:buNone/>
            </a:pPr>
            <a:r>
              <a:rPr lang="en-US" sz="2400" dirty="0">
                <a:solidFill>
                  <a:schemeClr val="accent1">
                    <a:lumMod val="50000"/>
                  </a:schemeClr>
                </a:solidFill>
              </a:rPr>
              <a:t>2. Artificial Intelligence</a:t>
            </a:r>
          </a:p>
          <a:p>
            <a:pPr marL="0" indent="0">
              <a:buNone/>
            </a:pPr>
            <a:r>
              <a:rPr lang="en-US" sz="2400" dirty="0">
                <a:solidFill>
                  <a:schemeClr val="accent1">
                    <a:lumMod val="50000"/>
                  </a:schemeClr>
                </a:solidFill>
              </a:rPr>
              <a:t>3. Internet of Things</a:t>
            </a:r>
          </a:p>
          <a:p>
            <a:pPr marL="0" indent="0">
              <a:buNone/>
            </a:pPr>
            <a:r>
              <a:rPr lang="en-US" sz="2400" dirty="0">
                <a:solidFill>
                  <a:schemeClr val="accent1">
                    <a:lumMod val="50000"/>
                  </a:schemeClr>
                </a:solidFill>
              </a:rPr>
              <a:t>4. Big Data</a:t>
            </a:r>
          </a:p>
          <a:p>
            <a:pPr marL="0" indent="0">
              <a:buNone/>
            </a:pPr>
            <a:r>
              <a:rPr lang="en-US" sz="2400" dirty="0">
                <a:solidFill>
                  <a:schemeClr val="accent1">
                    <a:lumMod val="50000"/>
                  </a:schemeClr>
                </a:solidFill>
              </a:rPr>
              <a:t>5. Lighting Control Systems</a:t>
            </a:r>
          </a:p>
          <a:p>
            <a:pPr marL="0" indent="0">
              <a:buNone/>
            </a:pPr>
            <a:r>
              <a:rPr lang="en-US" sz="2400" dirty="0">
                <a:solidFill>
                  <a:schemeClr val="accent1">
                    <a:lumMod val="50000"/>
                  </a:schemeClr>
                </a:solidFill>
              </a:rPr>
              <a:t>6. Individual Temperature Controls</a:t>
            </a:r>
          </a:p>
          <a:p>
            <a:pPr marL="0" indent="0">
              <a:buNone/>
            </a:pPr>
            <a:r>
              <a:rPr lang="en-US" sz="2400" dirty="0">
                <a:solidFill>
                  <a:schemeClr val="accent1">
                    <a:lumMod val="50000"/>
                  </a:schemeClr>
                </a:solidFill>
              </a:rPr>
              <a:t>7. Virtual Networks</a:t>
            </a:r>
          </a:p>
          <a:p>
            <a:pPr marL="0" indent="0">
              <a:buNone/>
            </a:pPr>
            <a:r>
              <a:rPr lang="en-US" sz="2400" dirty="0">
                <a:solidFill>
                  <a:schemeClr val="accent1">
                    <a:lumMod val="50000"/>
                  </a:schemeClr>
                </a:solidFill>
              </a:rPr>
              <a:t>8. Telemedicine</a:t>
            </a:r>
          </a:p>
          <a:p>
            <a:pPr marL="0" indent="0">
              <a:buNone/>
            </a:pPr>
            <a:r>
              <a:rPr lang="en-US" sz="2400" dirty="0">
                <a:solidFill>
                  <a:schemeClr val="accent1">
                    <a:lumMod val="50000"/>
                  </a:schemeClr>
                </a:solidFill>
              </a:rPr>
              <a:t>9. Chatbots</a:t>
            </a:r>
          </a:p>
          <a:p>
            <a:pPr marL="0" indent="0">
              <a:buNone/>
            </a:pPr>
            <a:r>
              <a:rPr lang="en-US" sz="2400" dirty="0">
                <a:solidFill>
                  <a:schemeClr val="accent1">
                    <a:lumMod val="50000"/>
                  </a:schemeClr>
                </a:solidFill>
              </a:rPr>
              <a:t>10. Employee Feedback</a:t>
            </a:r>
          </a:p>
        </p:txBody>
      </p:sp>
      <p:sp>
        <p:nvSpPr>
          <p:cNvPr id="4" name="Rectangle 33"/>
          <p:cNvSpPr txBox="1">
            <a:spLocks noChangeArrowheads="1"/>
          </p:cNvSpPr>
          <p:nvPr/>
        </p:nvSpPr>
        <p:spPr bwMode="auto">
          <a:xfrm>
            <a:off x="457200" y="169339"/>
            <a:ext cx="7710256"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Forbes top 10 list of healthcare innovations </a:t>
            </a:r>
            <a:endParaRPr lang="en-GB" sz="2800" b="1" u="sng" kern="0" dirty="0">
              <a:solidFill>
                <a:schemeClr val="accent1">
                  <a:lumMod val="75000"/>
                </a:schemeClr>
              </a:solidFill>
              <a:latin typeface="+mn-lt"/>
            </a:endParaRPr>
          </a:p>
        </p:txBody>
      </p:sp>
      <p:pic>
        <p:nvPicPr>
          <p:cNvPr id="2" name="Picture 1">
            <a:extLst>
              <a:ext uri="{FF2B5EF4-FFF2-40B4-BE49-F238E27FC236}">
                <a16:creationId xmlns:a16="http://schemas.microsoft.com/office/drawing/2014/main" id="{168E822C-F931-4400-9384-64B86304F5F6}"/>
              </a:ext>
            </a:extLst>
          </p:cNvPr>
          <p:cNvPicPr>
            <a:picLocks noChangeAspect="1"/>
          </p:cNvPicPr>
          <p:nvPr/>
        </p:nvPicPr>
        <p:blipFill rotWithShape="1">
          <a:blip r:embed="rId2"/>
          <a:srcRect t="8455" r="47932" b="18261"/>
          <a:stretch/>
        </p:blipFill>
        <p:spPr>
          <a:xfrm rot="456657">
            <a:off x="5853342" y="1805947"/>
            <a:ext cx="5225989" cy="4137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87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72782" y="3133817"/>
            <a:ext cx="9833579" cy="1744463"/>
          </a:xfrm>
        </p:spPr>
        <p:txBody>
          <a:bodyPr>
            <a:noAutofit/>
          </a:bodyPr>
          <a:lstStyle/>
          <a:p>
            <a:pPr marL="0" indent="0">
              <a:buNone/>
            </a:pPr>
            <a:r>
              <a:rPr lang="en-US" sz="2400" dirty="0">
                <a:solidFill>
                  <a:schemeClr val="accent1">
                    <a:lumMod val="50000"/>
                  </a:schemeClr>
                </a:solidFill>
              </a:rPr>
              <a:t>Innovation is a way of life.. </a:t>
            </a:r>
            <a:r>
              <a:rPr lang="en-US" sz="2400" dirty="0">
                <a:solidFill>
                  <a:srgbClr val="FF0000"/>
                </a:solidFill>
              </a:rPr>
              <a:t>Every day, every step, every process </a:t>
            </a:r>
            <a:r>
              <a:rPr lang="en-US" sz="2400" dirty="0">
                <a:solidFill>
                  <a:schemeClr val="accent1">
                    <a:lumMod val="50000"/>
                  </a:schemeClr>
                </a:solidFill>
              </a:rPr>
              <a:t>think.. How can I make it better, cheaper, more convenient.. </a:t>
            </a:r>
          </a:p>
          <a:p>
            <a:pPr marL="0" indent="0">
              <a:buNone/>
            </a:pPr>
            <a:r>
              <a:rPr lang="en-US" sz="2400" dirty="0">
                <a:solidFill>
                  <a:srgbClr val="FF0000"/>
                </a:solidFill>
              </a:rPr>
              <a:t>You can innovate as a regulator, as a payer, as a provider, even as a person..</a:t>
            </a:r>
          </a:p>
        </p:txBody>
      </p:sp>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Why innovation in healthcare..</a:t>
            </a:r>
            <a:endParaRPr lang="en-GB" sz="2800" b="1" u="sng" kern="0"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2CE47AA7-8154-4A8A-90FF-727E6CFF2B42}"/>
              </a:ext>
            </a:extLst>
          </p:cNvPr>
          <p:cNvSpPr txBox="1">
            <a:spLocks/>
          </p:cNvSpPr>
          <p:nvPr/>
        </p:nvSpPr>
        <p:spPr>
          <a:xfrm>
            <a:off x="1185639" y="1429306"/>
            <a:ext cx="9833579" cy="1999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lumMod val="50000"/>
                  </a:schemeClr>
                </a:solidFill>
              </a:rPr>
              <a:t>Innovation for the sake of innovation..</a:t>
            </a: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Is innovation just technology? </a:t>
            </a:r>
          </a:p>
          <a:p>
            <a:pPr marL="0" indent="0">
              <a:buNone/>
            </a:pPr>
            <a:endParaRPr lang="en-US" sz="2400" dirty="0">
              <a:solidFill>
                <a:schemeClr val="accent1">
                  <a:lumMod val="50000"/>
                </a:schemeClr>
              </a:solidFill>
            </a:endParaRPr>
          </a:p>
        </p:txBody>
      </p:sp>
    </p:spTree>
    <p:extLst>
      <p:ext uri="{BB962C8B-B14F-4D97-AF65-F5344CB8AC3E}">
        <p14:creationId xmlns:p14="http://schemas.microsoft.com/office/powerpoint/2010/main" val="1230387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72782" y="3133817"/>
            <a:ext cx="9833579" cy="1744463"/>
          </a:xfrm>
        </p:spPr>
        <p:txBody>
          <a:bodyPr>
            <a:noAutofit/>
          </a:bodyPr>
          <a:lstStyle/>
          <a:p>
            <a:pPr marL="0" indent="0">
              <a:buNone/>
            </a:pPr>
            <a:r>
              <a:rPr lang="en-US" sz="2400" dirty="0">
                <a:solidFill>
                  <a:schemeClr val="accent1">
                    <a:lumMod val="50000"/>
                  </a:schemeClr>
                </a:solidFill>
              </a:rPr>
              <a:t>Innovation is a way of life.. </a:t>
            </a:r>
            <a:r>
              <a:rPr lang="en-US" sz="2400" dirty="0">
                <a:solidFill>
                  <a:srgbClr val="FF0000"/>
                </a:solidFill>
              </a:rPr>
              <a:t>Every day, every step, every process</a:t>
            </a:r>
            <a:r>
              <a:rPr lang="en-US" sz="2400" dirty="0">
                <a:solidFill>
                  <a:schemeClr val="accent1">
                    <a:lumMod val="50000"/>
                  </a:schemeClr>
                </a:solidFill>
              </a:rPr>
              <a:t> think.. How can I make it better, cheaper, more convenient.. </a:t>
            </a:r>
          </a:p>
          <a:p>
            <a:pPr marL="0" indent="0">
              <a:buNone/>
            </a:pPr>
            <a:r>
              <a:rPr lang="en-US" sz="2400" dirty="0">
                <a:solidFill>
                  <a:srgbClr val="FF0000"/>
                </a:solidFill>
              </a:rPr>
              <a:t>You can innovate as a regulator, as a payer, as a provider, even as a person..</a:t>
            </a: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It has to:</a:t>
            </a:r>
          </a:p>
          <a:p>
            <a:pPr marL="0" indent="0">
              <a:buNone/>
            </a:pPr>
            <a:r>
              <a:rPr lang="en-US" sz="2400" dirty="0">
                <a:solidFill>
                  <a:schemeClr val="accent1">
                    <a:lumMod val="50000"/>
                  </a:schemeClr>
                </a:solidFill>
              </a:rPr>
              <a:t>Reduce cost, improve outcome, improve customer experience.. </a:t>
            </a:r>
          </a:p>
          <a:p>
            <a:pPr marL="0" indent="0">
              <a:buNone/>
            </a:pPr>
            <a:r>
              <a:rPr lang="en-US" sz="2400" dirty="0">
                <a:solidFill>
                  <a:schemeClr val="accent1">
                    <a:lumMod val="50000"/>
                  </a:schemeClr>
                </a:solidFill>
              </a:rPr>
              <a:t>It has to </a:t>
            </a:r>
            <a:r>
              <a:rPr lang="en-US" sz="2400" dirty="0">
                <a:solidFill>
                  <a:srgbClr val="FF0000"/>
                </a:solidFill>
              </a:rPr>
              <a:t>make life better</a:t>
            </a:r>
          </a:p>
          <a:p>
            <a:pPr marL="0" indent="0">
              <a:buNone/>
            </a:pPr>
            <a:r>
              <a:rPr lang="en-US" sz="2400" dirty="0">
                <a:solidFill>
                  <a:schemeClr val="accent1">
                    <a:lumMod val="50000"/>
                  </a:schemeClr>
                </a:solidFill>
              </a:rPr>
              <a:t>Its NOT to JUST buy a fancy technology </a:t>
            </a:r>
          </a:p>
        </p:txBody>
      </p:sp>
      <p:sp>
        <p:nvSpPr>
          <p:cNvPr id="4" name="Rectangle 33"/>
          <p:cNvSpPr txBox="1">
            <a:spLocks noChangeArrowheads="1"/>
          </p:cNvSpPr>
          <p:nvPr/>
        </p:nvSpPr>
        <p:spPr bwMode="auto">
          <a:xfrm>
            <a:off x="457200" y="169339"/>
            <a:ext cx="6156664"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algn="l" eaLnBrk="1" hangingPunct="1"/>
            <a:r>
              <a:rPr lang="en-US" sz="2800" b="1" kern="0" dirty="0">
                <a:solidFill>
                  <a:schemeClr val="accent1">
                    <a:lumMod val="75000"/>
                  </a:schemeClr>
                </a:solidFill>
                <a:latin typeface="+mn-lt"/>
                <a:cs typeface="Arial" charset="0"/>
              </a:rPr>
              <a:t>Why innovation in healthcare..</a:t>
            </a:r>
            <a:endParaRPr lang="en-GB" sz="2800" b="1" u="sng" kern="0"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2CE47AA7-8154-4A8A-90FF-727E6CFF2B42}"/>
              </a:ext>
            </a:extLst>
          </p:cNvPr>
          <p:cNvSpPr txBox="1">
            <a:spLocks/>
          </p:cNvSpPr>
          <p:nvPr/>
        </p:nvSpPr>
        <p:spPr>
          <a:xfrm>
            <a:off x="1185639" y="1429306"/>
            <a:ext cx="9833579" cy="1999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lumMod val="50000"/>
                  </a:schemeClr>
                </a:solidFill>
              </a:rPr>
              <a:t>Innovation for the sake of innovation..</a:t>
            </a: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Is innovation just technology? </a:t>
            </a:r>
          </a:p>
          <a:p>
            <a:pPr marL="0" indent="0">
              <a:buNone/>
            </a:pPr>
            <a:endParaRPr lang="en-US" sz="2400" dirty="0">
              <a:solidFill>
                <a:schemeClr val="accent1">
                  <a:lumMod val="50000"/>
                </a:schemeClr>
              </a:solidFill>
            </a:endParaRPr>
          </a:p>
        </p:txBody>
      </p:sp>
    </p:spTree>
    <p:extLst>
      <p:ext uri="{BB962C8B-B14F-4D97-AF65-F5344CB8AC3E}">
        <p14:creationId xmlns:p14="http://schemas.microsoft.com/office/powerpoint/2010/main" val="139343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Widescreen</PresentationFormat>
  <Paragraphs>272</Paragraphs>
  <Slides>29</Slides>
  <Notes>3</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0" baseType="lpstr">
      <vt:lpstr>MS Mincho</vt:lpstr>
      <vt:lpstr>MS PGothic</vt:lpstr>
      <vt:lpstr>Arial</vt:lpstr>
      <vt:lpstr>Arial Black</vt:lpstr>
      <vt:lpstr>Calibri</vt:lpstr>
      <vt:lpstr>Calibri Light</vt:lpstr>
      <vt:lpstr>Myriad Pro</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Ghosheh</dc:creator>
  <cp:lastModifiedBy>Haidar Alyousuf</cp:lastModifiedBy>
  <cp:revision>338</cp:revision>
  <dcterms:created xsi:type="dcterms:W3CDTF">2014-11-25T17:01:21Z</dcterms:created>
  <dcterms:modified xsi:type="dcterms:W3CDTF">2018-11-08T07:18:21Z</dcterms:modified>
</cp:coreProperties>
</file>